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3" r:id="rId1"/>
  </p:sldMasterIdLst>
  <p:sldIdLst>
    <p:sldId id="256" r:id="rId2"/>
    <p:sldId id="267" r:id="rId3"/>
    <p:sldId id="258" r:id="rId4"/>
    <p:sldId id="257" r:id="rId5"/>
    <p:sldId id="278" r:id="rId6"/>
    <p:sldId id="288" r:id="rId7"/>
    <p:sldId id="287" r:id="rId8"/>
    <p:sldId id="285" r:id="rId9"/>
    <p:sldId id="280" r:id="rId10"/>
    <p:sldId id="281" r:id="rId11"/>
    <p:sldId id="282" r:id="rId12"/>
    <p:sldId id="283" r:id="rId13"/>
    <p:sldId id="279" r:id="rId14"/>
    <p:sldId id="284" r:id="rId15"/>
    <p:sldId id="286" r:id="rId16"/>
    <p:sldId id="289" r:id="rId17"/>
    <p:sldId id="290" r:id="rId18"/>
    <p:sldId id="291"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86" d="100"/>
          <a:sy n="86" d="100"/>
        </p:scale>
        <p:origin x="173" y="1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47.351"/>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8:00.86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15,'0'-6,"1"-2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5:38.375"/>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5:38.824"/>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5:39.416"/>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5:39.915"/>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5:40.525"/>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5:40.856"/>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6.568"/>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7.17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7.834"/>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15,'0'-6,"0"-2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47.831"/>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8.265"/>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8.786"/>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9.174"/>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29.665"/>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34.041"/>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16:34.425"/>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trace contextRef="#ctx0" brushRef="#br0" timeOffset="1">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48.81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49.440"/>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55.946"/>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56.42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58.362"/>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14,'0'-6,"0"-1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58.803"/>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6-06T12:37:59.198"/>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CA91BF-3F5B-4347-BD51-369B4C363EA8}"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2641954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902848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3887099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7742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2334776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CA91BF-3F5B-4347-BD51-369B4C363EA8}"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2924946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5CA91BF-3F5B-4347-BD51-369B4C363EA8}"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178005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A91BF-3F5B-4347-BD51-369B4C363EA8}"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3478905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A91BF-3F5B-4347-BD51-369B4C363EA8}"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3537097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A91BF-3F5B-4347-BD51-369B4C363EA8}"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4238672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A91BF-3F5B-4347-BD51-369B4C363EA8}"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2935824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A91BF-3F5B-4347-BD51-369B4C363EA8}"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2462991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1833275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CA91BF-3F5B-4347-BD51-369B4C363EA8}"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3029583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CA91BF-3F5B-4347-BD51-369B4C363EA8}"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370751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95CA91BF-3F5B-4347-BD51-369B4C363EA8}"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64848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418829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A91BF-3F5B-4347-BD51-369B4C363EA8}"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89AE1F-09CE-40EB-9F1C-78A039C99906}" type="slidenum">
              <a:rPr lang="en-US" smtClean="0"/>
              <a:t>‹#›</a:t>
            </a:fld>
            <a:endParaRPr lang="en-US"/>
          </a:p>
        </p:txBody>
      </p:sp>
    </p:spTree>
    <p:extLst>
      <p:ext uri="{BB962C8B-B14F-4D97-AF65-F5344CB8AC3E}">
        <p14:creationId xmlns:p14="http://schemas.microsoft.com/office/powerpoint/2010/main" val="2734253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95CA91BF-3F5B-4347-BD51-369B4C363EA8}" type="datetimeFigureOut">
              <a:rPr lang="en-US" smtClean="0"/>
              <a:t>6/7/2021</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E589AE1F-09CE-40EB-9F1C-78A039C99906}" type="slidenum">
              <a:rPr lang="en-US" smtClean="0"/>
              <a:t>‹#›</a:t>
            </a:fld>
            <a:endParaRPr lang="en-US"/>
          </a:p>
        </p:txBody>
      </p:sp>
    </p:spTree>
    <p:extLst>
      <p:ext uri="{BB962C8B-B14F-4D97-AF65-F5344CB8AC3E}">
        <p14:creationId xmlns:p14="http://schemas.microsoft.com/office/powerpoint/2010/main" val="1414386095"/>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8.xml"/><Relationship Id="rId18" Type="http://schemas.openxmlformats.org/officeDocument/2006/relationships/customXml" Target="../ink/ink23.xml"/><Relationship Id="rId3" Type="http://schemas.microsoft.com/office/2007/relationships/hdphoto" Target="../media/hdphoto1.wdp"/><Relationship Id="rId7" Type="http://schemas.openxmlformats.org/officeDocument/2006/relationships/customXml" Target="../ink/ink13.xml"/><Relationship Id="rId12" Type="http://schemas.openxmlformats.org/officeDocument/2006/relationships/image" Target="../media/image7.png"/><Relationship Id="rId17" Type="http://schemas.openxmlformats.org/officeDocument/2006/relationships/customXml" Target="../ink/ink22.xml"/><Relationship Id="rId2" Type="http://schemas.openxmlformats.org/officeDocument/2006/relationships/image" Target="../media/image9.png"/><Relationship Id="rId16" Type="http://schemas.openxmlformats.org/officeDocument/2006/relationships/customXml" Target="../ink/ink21.xml"/><Relationship Id="rId20" Type="http://schemas.openxmlformats.org/officeDocument/2006/relationships/customXml" Target="../ink/ink25.xml"/><Relationship Id="rId1" Type="http://schemas.openxmlformats.org/officeDocument/2006/relationships/slideLayout" Target="../slideLayouts/slideLayout18.xml"/><Relationship Id="rId6" Type="http://schemas.openxmlformats.org/officeDocument/2006/relationships/customXml" Target="../ink/ink12.xml"/><Relationship Id="rId11" Type="http://schemas.openxmlformats.org/officeDocument/2006/relationships/customXml" Target="../ink/ink17.xml"/><Relationship Id="rId5" Type="http://schemas.openxmlformats.org/officeDocument/2006/relationships/image" Target="../media/image10.png"/><Relationship Id="rId15" Type="http://schemas.openxmlformats.org/officeDocument/2006/relationships/customXml" Target="../ink/ink20.xml"/><Relationship Id="rId10" Type="http://schemas.openxmlformats.org/officeDocument/2006/relationships/customXml" Target="../ink/ink16.xml"/><Relationship Id="rId19" Type="http://schemas.openxmlformats.org/officeDocument/2006/relationships/customXml" Target="../ink/ink24.xml"/><Relationship Id="rId4" Type="http://schemas.openxmlformats.org/officeDocument/2006/relationships/customXml" Target="../ink/ink11.xml"/><Relationship Id="rId9" Type="http://schemas.openxmlformats.org/officeDocument/2006/relationships/customXml" Target="../ink/ink15.xml"/><Relationship Id="rId14" Type="http://schemas.openxmlformats.org/officeDocument/2006/relationships/customXml" Target="../ink/ink19.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9.xml"/><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image" Target="../media/image7.png"/><Relationship Id="rId9"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DC54BA-EE76-4B4D-9B1C-C1A6A52F861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9985"/>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D4EAA4-5B03-4F16-A2A9-2087BB77A30D}"/>
              </a:ext>
            </a:extLst>
          </p:cNvPr>
          <p:cNvSpPr>
            <a:spLocks noGrp="1"/>
          </p:cNvSpPr>
          <p:nvPr>
            <p:ph type="ctrTitle"/>
          </p:nvPr>
        </p:nvSpPr>
        <p:spPr>
          <a:xfrm>
            <a:off x="1524000" y="1080942"/>
            <a:ext cx="9144000" cy="1464113"/>
          </a:xfrm>
        </p:spPr>
        <p:txBody>
          <a:bodyPr/>
          <a:lstStyle/>
          <a:p>
            <a:pPr algn="ctr"/>
            <a:r>
              <a:rPr lang="en-US" sz="5400" cap="none" dirty="0">
                <a:solidFill>
                  <a:schemeClr val="bg1"/>
                </a:solidFill>
                <a:latin typeface="Bahnschrift" panose="020B0502040204020203" pitchFamily="34" charset="0"/>
              </a:rPr>
              <a:t>Research Based Learning</a:t>
            </a:r>
          </a:p>
        </p:txBody>
      </p:sp>
      <p:sp>
        <p:nvSpPr>
          <p:cNvPr id="4" name="TextBox 3">
            <a:extLst>
              <a:ext uri="{FF2B5EF4-FFF2-40B4-BE49-F238E27FC236}">
                <a16:creationId xmlns:a16="http://schemas.microsoft.com/office/drawing/2014/main" id="{A057E1C9-7E5C-4556-841C-00E5278B669C}"/>
              </a:ext>
            </a:extLst>
          </p:cNvPr>
          <p:cNvSpPr txBox="1"/>
          <p:nvPr/>
        </p:nvSpPr>
        <p:spPr>
          <a:xfrm>
            <a:off x="8534400" y="5079818"/>
            <a:ext cx="3538491" cy="1384995"/>
          </a:xfrm>
          <a:prstGeom prst="rect">
            <a:avLst/>
          </a:prstGeom>
          <a:noFill/>
        </p:spPr>
        <p:txBody>
          <a:bodyPr wrap="square" rtlCol="0">
            <a:spAutoFit/>
          </a:bodyPr>
          <a:lstStyle/>
          <a:p>
            <a:r>
              <a:rPr lang="en-US" sz="2800" b="1" dirty="0">
                <a:solidFill>
                  <a:schemeClr val="bg1"/>
                </a:solidFill>
                <a:latin typeface="Bahnschrift" panose="020B0502040204020203" pitchFamily="34" charset="0"/>
              </a:rPr>
              <a:t>Presenter: </a:t>
            </a:r>
          </a:p>
          <a:p>
            <a:r>
              <a:rPr lang="en-US" sz="2800" b="1" dirty="0" err="1">
                <a:solidFill>
                  <a:schemeClr val="bg1"/>
                </a:solidFill>
                <a:latin typeface="Bahnschrift" panose="020B0502040204020203" pitchFamily="34" charset="0"/>
              </a:rPr>
              <a:t>Akshay</a:t>
            </a:r>
            <a:r>
              <a:rPr lang="en-US" sz="2800" b="1" dirty="0">
                <a:solidFill>
                  <a:schemeClr val="bg1"/>
                </a:solidFill>
                <a:latin typeface="Bahnschrift" panose="020B0502040204020203" pitchFamily="34" charset="0"/>
              </a:rPr>
              <a:t> Kumar Yadav</a:t>
            </a:r>
          </a:p>
          <a:p>
            <a:r>
              <a:rPr lang="en-US" sz="2800" b="1" dirty="0">
                <a:solidFill>
                  <a:schemeClr val="bg1"/>
                </a:solidFill>
                <a:latin typeface="Bahnschrift" panose="020B0502040204020203" pitchFamily="34" charset="0"/>
              </a:rPr>
              <a:t>20MCB1015</a:t>
            </a:r>
          </a:p>
        </p:txBody>
      </p:sp>
      <p:sp>
        <p:nvSpPr>
          <p:cNvPr id="5" name="TextBox 4">
            <a:extLst>
              <a:ext uri="{FF2B5EF4-FFF2-40B4-BE49-F238E27FC236}">
                <a16:creationId xmlns:a16="http://schemas.microsoft.com/office/drawing/2014/main" id="{0BE18A43-EAF8-46D5-A467-2A9CE442E3A0}"/>
              </a:ext>
            </a:extLst>
          </p:cNvPr>
          <p:cNvSpPr txBox="1"/>
          <p:nvPr/>
        </p:nvSpPr>
        <p:spPr>
          <a:xfrm>
            <a:off x="384082" y="5079817"/>
            <a:ext cx="2459115" cy="954107"/>
          </a:xfrm>
          <a:prstGeom prst="rect">
            <a:avLst/>
          </a:prstGeom>
          <a:noFill/>
        </p:spPr>
        <p:txBody>
          <a:bodyPr wrap="square" rtlCol="0">
            <a:spAutoFit/>
          </a:bodyPr>
          <a:lstStyle/>
          <a:p>
            <a:r>
              <a:rPr lang="en-US" sz="2800" b="1" dirty="0">
                <a:solidFill>
                  <a:schemeClr val="bg1"/>
                </a:solidFill>
                <a:latin typeface="Bahnschrift" panose="020B0502040204020203" pitchFamily="34" charset="0"/>
              </a:rPr>
              <a:t>Guide:</a:t>
            </a:r>
          </a:p>
          <a:p>
            <a:r>
              <a:rPr lang="en-US" sz="2800" b="1" dirty="0">
                <a:solidFill>
                  <a:schemeClr val="bg1"/>
                </a:solidFill>
                <a:latin typeface="Bahnschrift" panose="020B0502040204020203" pitchFamily="34" charset="0"/>
              </a:rPr>
              <a:t>Dr. Vani V</a:t>
            </a:r>
          </a:p>
        </p:txBody>
      </p:sp>
    </p:spTree>
    <p:extLst>
      <p:ext uri="{BB962C8B-B14F-4D97-AF65-F5344CB8AC3E}">
        <p14:creationId xmlns:p14="http://schemas.microsoft.com/office/powerpoint/2010/main" val="326125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84E02D-8028-47D1-9687-5DF59D7B6933}"/>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56F91F98-97AC-43BF-9D58-D3F649AF88B4}"/>
              </a:ext>
            </a:extLst>
          </p:cNvPr>
          <p:cNvSpPr>
            <a:spLocks noGrp="1"/>
          </p:cNvSpPr>
          <p:nvPr>
            <p:ph type="title"/>
          </p:nvPr>
        </p:nvSpPr>
        <p:spPr>
          <a:xfrm>
            <a:off x="913774" y="0"/>
            <a:ext cx="10364451" cy="1409699"/>
          </a:xfrm>
        </p:spPr>
        <p:txBody>
          <a:bodyPr/>
          <a:lstStyle/>
          <a:p>
            <a:r>
              <a:rPr lang="en-US" dirty="0">
                <a:solidFill>
                  <a:schemeClr val="bg1"/>
                </a:solidFill>
              </a:rPr>
              <a:t>Required Software</a:t>
            </a:r>
          </a:p>
        </p:txBody>
      </p:sp>
      <p:sp>
        <p:nvSpPr>
          <p:cNvPr id="3" name="Content Placeholder 2">
            <a:extLst>
              <a:ext uri="{FF2B5EF4-FFF2-40B4-BE49-F238E27FC236}">
                <a16:creationId xmlns:a16="http://schemas.microsoft.com/office/drawing/2014/main" id="{B1D03D53-DFEE-49ED-BA8C-2D18A35C13C0}"/>
              </a:ext>
            </a:extLst>
          </p:cNvPr>
          <p:cNvSpPr>
            <a:spLocks noGrp="1"/>
          </p:cNvSpPr>
          <p:nvPr>
            <p:ph idx="1"/>
          </p:nvPr>
        </p:nvSpPr>
        <p:spPr/>
        <p:txBody>
          <a:bodyPr>
            <a:normAutofit/>
          </a:bodyPr>
          <a:lstStyle/>
          <a:p>
            <a:pPr>
              <a:buClr>
                <a:schemeClr val="bg1"/>
              </a:buClr>
            </a:pPr>
            <a:r>
              <a:rPr lang="en-US" sz="2000" cap="none" dirty="0" err="1">
                <a:solidFill>
                  <a:schemeClr val="bg1"/>
                </a:solidFill>
                <a:latin typeface="Bahnschrift" panose="020B0502040204020203" pitchFamily="34" charset="0"/>
              </a:rPr>
              <a:t>Jupyter</a:t>
            </a:r>
            <a:r>
              <a:rPr lang="en-US" sz="2000" cap="none" dirty="0">
                <a:solidFill>
                  <a:schemeClr val="bg1"/>
                </a:solidFill>
                <a:latin typeface="Bahnschrift" panose="020B0502040204020203" pitchFamily="34" charset="0"/>
              </a:rPr>
              <a:t> notebook</a:t>
            </a:r>
          </a:p>
        </p:txBody>
      </p:sp>
    </p:spTree>
    <p:extLst>
      <p:ext uri="{BB962C8B-B14F-4D97-AF65-F5344CB8AC3E}">
        <p14:creationId xmlns:p14="http://schemas.microsoft.com/office/powerpoint/2010/main" val="131440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77B22-8ED9-47C8-A282-2EB5E6753E3B}"/>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39109439-8F1E-406C-8E08-4D8493DB47EC}"/>
              </a:ext>
            </a:extLst>
          </p:cNvPr>
          <p:cNvSpPr>
            <a:spLocks noGrp="1"/>
          </p:cNvSpPr>
          <p:nvPr>
            <p:ph type="title"/>
          </p:nvPr>
        </p:nvSpPr>
        <p:spPr>
          <a:xfrm>
            <a:off x="824874" y="-147942"/>
            <a:ext cx="10364451" cy="1596177"/>
          </a:xfrm>
        </p:spPr>
        <p:txBody>
          <a:bodyPr/>
          <a:lstStyle/>
          <a:p>
            <a:r>
              <a:rPr lang="en-US" dirty="0">
                <a:solidFill>
                  <a:schemeClr val="bg1"/>
                </a:solidFill>
              </a:rPr>
              <a:t>Dataset Details</a:t>
            </a:r>
          </a:p>
        </p:txBody>
      </p:sp>
      <p:sp>
        <p:nvSpPr>
          <p:cNvPr id="3" name="Content Placeholder 2">
            <a:extLst>
              <a:ext uri="{FF2B5EF4-FFF2-40B4-BE49-F238E27FC236}">
                <a16:creationId xmlns:a16="http://schemas.microsoft.com/office/drawing/2014/main" id="{649B3561-414D-437C-AB86-A8148C98A3A7}"/>
              </a:ext>
            </a:extLst>
          </p:cNvPr>
          <p:cNvSpPr>
            <a:spLocks noGrp="1"/>
          </p:cNvSpPr>
          <p:nvPr>
            <p:ph idx="1"/>
          </p:nvPr>
        </p:nvSpPr>
        <p:spPr>
          <a:xfrm>
            <a:off x="824874" y="1560740"/>
            <a:ext cx="10364452" cy="4338507"/>
          </a:xfrm>
        </p:spPr>
        <p:txBody>
          <a:bodyPr>
            <a:normAutofit/>
          </a:bodyPr>
          <a:lstStyle/>
          <a:p>
            <a:pPr>
              <a:lnSpc>
                <a:spcPct val="200000"/>
              </a:lnSpc>
              <a:buClr>
                <a:schemeClr val="bg1"/>
              </a:buClr>
            </a:pPr>
            <a:r>
              <a:rPr lang="en-US" cap="none" dirty="0">
                <a:solidFill>
                  <a:schemeClr val="bg1"/>
                </a:solidFill>
                <a:latin typeface="Bahnschrift" panose="020B0502040204020203" pitchFamily="34" charset="0"/>
              </a:rPr>
              <a:t>Dataset was taken from </a:t>
            </a:r>
            <a:r>
              <a:rPr lang="en-US" cap="none" dirty="0" err="1">
                <a:solidFill>
                  <a:schemeClr val="bg1"/>
                </a:solidFill>
                <a:latin typeface="Bahnschrift" panose="020B0502040204020203" pitchFamily="34" charset="0"/>
              </a:rPr>
              <a:t>kaggle</a:t>
            </a:r>
            <a:endParaRPr lang="en-US" cap="none" dirty="0">
              <a:solidFill>
                <a:schemeClr val="bg1"/>
              </a:solidFill>
              <a:latin typeface="Bahnschrift" panose="020B0502040204020203" pitchFamily="34" charset="0"/>
            </a:endParaRPr>
          </a:p>
          <a:p>
            <a:pPr>
              <a:lnSpc>
                <a:spcPct val="200000"/>
              </a:lnSpc>
              <a:buClr>
                <a:schemeClr val="bg1"/>
              </a:buClr>
            </a:pPr>
            <a:r>
              <a:rPr lang="en-US" cap="none" dirty="0">
                <a:solidFill>
                  <a:schemeClr val="bg1"/>
                </a:solidFill>
                <a:latin typeface="Bahnschrift" panose="020B0502040204020203" pitchFamily="34" charset="0"/>
              </a:rPr>
              <a:t>It contains 27481 tweets</a:t>
            </a:r>
          </a:p>
          <a:p>
            <a:pPr>
              <a:lnSpc>
                <a:spcPct val="200000"/>
              </a:lnSpc>
              <a:buClr>
                <a:schemeClr val="bg1"/>
              </a:buClr>
            </a:pPr>
            <a:r>
              <a:rPr lang="en-US" cap="none" dirty="0">
                <a:solidFill>
                  <a:schemeClr val="bg1"/>
                </a:solidFill>
                <a:latin typeface="Bahnschrift" panose="020B0502040204020203" pitchFamily="34" charset="0"/>
              </a:rPr>
              <a:t>Positive tweets – 8582</a:t>
            </a:r>
          </a:p>
          <a:p>
            <a:pPr>
              <a:lnSpc>
                <a:spcPct val="200000"/>
              </a:lnSpc>
              <a:buClr>
                <a:schemeClr val="bg1"/>
              </a:buClr>
            </a:pPr>
            <a:r>
              <a:rPr lang="en-US" cap="none" dirty="0">
                <a:solidFill>
                  <a:schemeClr val="bg1"/>
                </a:solidFill>
                <a:latin typeface="Bahnschrift" panose="020B0502040204020203" pitchFamily="34" charset="0"/>
              </a:rPr>
              <a:t>Negative tweets – 7781</a:t>
            </a:r>
          </a:p>
          <a:p>
            <a:pPr>
              <a:lnSpc>
                <a:spcPct val="200000"/>
              </a:lnSpc>
              <a:buClr>
                <a:schemeClr val="bg1"/>
              </a:buClr>
            </a:pPr>
            <a:r>
              <a:rPr lang="en-US" cap="none" dirty="0">
                <a:solidFill>
                  <a:schemeClr val="bg1"/>
                </a:solidFill>
                <a:latin typeface="Bahnschrift" panose="020B0502040204020203" pitchFamily="34" charset="0"/>
              </a:rPr>
              <a:t>Neutral tweets -  11118</a:t>
            </a:r>
          </a:p>
        </p:txBody>
      </p:sp>
    </p:spTree>
    <p:extLst>
      <p:ext uri="{BB962C8B-B14F-4D97-AF65-F5344CB8AC3E}">
        <p14:creationId xmlns:p14="http://schemas.microsoft.com/office/powerpoint/2010/main" val="3015929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37EC68-CFA2-4910-90BA-41DAA9B8A50E}"/>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A71C6942-2003-400E-857F-5C9E041F14D1}"/>
              </a:ext>
            </a:extLst>
          </p:cNvPr>
          <p:cNvSpPr>
            <a:spLocks noGrp="1"/>
          </p:cNvSpPr>
          <p:nvPr>
            <p:ph type="title"/>
          </p:nvPr>
        </p:nvSpPr>
        <p:spPr>
          <a:xfrm>
            <a:off x="913775" y="1"/>
            <a:ext cx="10364451" cy="1358900"/>
          </a:xfrm>
        </p:spPr>
        <p:txBody>
          <a:bodyPr/>
          <a:lstStyle/>
          <a:p>
            <a:r>
              <a:rPr lang="en-US" dirty="0">
                <a:solidFill>
                  <a:schemeClr val="bg1"/>
                </a:solidFill>
              </a:rPr>
              <a:t>Dependencies</a:t>
            </a:r>
          </a:p>
        </p:txBody>
      </p:sp>
      <p:sp>
        <p:nvSpPr>
          <p:cNvPr id="3" name="Content Placeholder 2">
            <a:extLst>
              <a:ext uri="{FF2B5EF4-FFF2-40B4-BE49-F238E27FC236}">
                <a16:creationId xmlns:a16="http://schemas.microsoft.com/office/drawing/2014/main" id="{F1BCDCE8-D627-461B-99F6-1E5710003DD8}"/>
              </a:ext>
            </a:extLst>
          </p:cNvPr>
          <p:cNvSpPr>
            <a:spLocks noGrp="1"/>
          </p:cNvSpPr>
          <p:nvPr>
            <p:ph idx="1"/>
          </p:nvPr>
        </p:nvSpPr>
        <p:spPr>
          <a:xfrm>
            <a:off x="926475" y="1358901"/>
            <a:ext cx="10364452" cy="4449023"/>
          </a:xfrm>
        </p:spPr>
        <p:txBody>
          <a:bodyPr>
            <a:normAutofit fontScale="92500" lnSpcReduction="20000"/>
          </a:bodyPr>
          <a:lstStyle/>
          <a:p>
            <a:pPr>
              <a:lnSpc>
                <a:spcPct val="200000"/>
              </a:lnSpc>
              <a:buClr>
                <a:schemeClr val="bg1"/>
              </a:buClr>
            </a:pPr>
            <a:r>
              <a:rPr lang="en-US" sz="2000" cap="none" dirty="0" err="1">
                <a:solidFill>
                  <a:schemeClr val="bg1"/>
                </a:solidFill>
                <a:latin typeface="Bahnschrift" panose="020B0502040204020203" pitchFamily="34" charset="0"/>
              </a:rPr>
              <a:t>Tensorflow</a:t>
            </a:r>
            <a:endParaRPr lang="en-US" sz="2000" dirty="0">
              <a:solidFill>
                <a:schemeClr val="bg1"/>
              </a:solidFill>
              <a:latin typeface="Bahnschrift" panose="020B0502040204020203" pitchFamily="34" charset="0"/>
            </a:endParaRPr>
          </a:p>
          <a:p>
            <a:pPr>
              <a:lnSpc>
                <a:spcPct val="200000"/>
              </a:lnSpc>
              <a:buClr>
                <a:schemeClr val="bg1"/>
              </a:buClr>
            </a:pPr>
            <a:r>
              <a:rPr lang="en-US" sz="2000" cap="none" dirty="0">
                <a:solidFill>
                  <a:schemeClr val="bg1"/>
                </a:solidFill>
                <a:latin typeface="Bahnschrift" panose="020B0502040204020203" pitchFamily="34" charset="0"/>
              </a:rPr>
              <a:t>Matplotlib</a:t>
            </a:r>
          </a:p>
          <a:p>
            <a:pPr>
              <a:lnSpc>
                <a:spcPct val="200000"/>
              </a:lnSpc>
              <a:buClr>
                <a:schemeClr val="bg1"/>
              </a:buClr>
            </a:pPr>
            <a:r>
              <a:rPr lang="en-US" sz="2000" cap="none" dirty="0" err="1">
                <a:solidFill>
                  <a:schemeClr val="bg1"/>
                </a:solidFill>
                <a:latin typeface="Bahnschrift" panose="020B0502040204020203" pitchFamily="34" charset="0"/>
              </a:rPr>
              <a:t>Nltk</a:t>
            </a:r>
            <a:endParaRPr lang="en-US" sz="2000" cap="none" dirty="0">
              <a:solidFill>
                <a:schemeClr val="bg1"/>
              </a:solidFill>
              <a:latin typeface="Bahnschrift" panose="020B0502040204020203" pitchFamily="34" charset="0"/>
            </a:endParaRPr>
          </a:p>
          <a:p>
            <a:pPr>
              <a:lnSpc>
                <a:spcPct val="200000"/>
              </a:lnSpc>
              <a:buClr>
                <a:schemeClr val="bg1"/>
              </a:buClr>
            </a:pPr>
            <a:r>
              <a:rPr lang="en-US" sz="2000" cap="none" dirty="0">
                <a:solidFill>
                  <a:schemeClr val="bg1"/>
                </a:solidFill>
                <a:latin typeface="Bahnschrift" panose="020B0502040204020203" pitchFamily="34" charset="0"/>
              </a:rPr>
              <a:t>Genism</a:t>
            </a:r>
          </a:p>
          <a:p>
            <a:pPr>
              <a:lnSpc>
                <a:spcPct val="200000"/>
              </a:lnSpc>
              <a:buClr>
                <a:schemeClr val="bg1"/>
              </a:buClr>
            </a:pPr>
            <a:r>
              <a:rPr lang="en-US" sz="2000" cap="none" dirty="0" err="1">
                <a:solidFill>
                  <a:schemeClr val="bg1"/>
                </a:solidFill>
                <a:latin typeface="Bahnschrift" panose="020B0502040204020203" pitchFamily="34" charset="0"/>
              </a:rPr>
              <a:t>Numpy</a:t>
            </a:r>
            <a:endParaRPr lang="en-US" sz="2000" cap="none" dirty="0">
              <a:solidFill>
                <a:schemeClr val="bg1"/>
              </a:solidFill>
              <a:latin typeface="Bahnschrift" panose="020B0502040204020203" pitchFamily="34" charset="0"/>
            </a:endParaRPr>
          </a:p>
          <a:p>
            <a:pPr>
              <a:lnSpc>
                <a:spcPct val="200000"/>
              </a:lnSpc>
              <a:buClr>
                <a:schemeClr val="bg1"/>
              </a:buClr>
            </a:pPr>
            <a:r>
              <a:rPr lang="en-US" sz="2000" cap="none" dirty="0">
                <a:solidFill>
                  <a:schemeClr val="bg1"/>
                </a:solidFill>
                <a:latin typeface="Bahnschrift" panose="020B0502040204020203" pitchFamily="34" charset="0"/>
              </a:rPr>
              <a:t>Pandas</a:t>
            </a:r>
          </a:p>
          <a:p>
            <a:pPr>
              <a:lnSpc>
                <a:spcPct val="200000"/>
              </a:lnSpc>
              <a:buClr>
                <a:schemeClr val="bg1"/>
              </a:buClr>
            </a:pPr>
            <a:r>
              <a:rPr lang="en-US" sz="2000" cap="none" dirty="0" err="1">
                <a:solidFill>
                  <a:schemeClr val="bg1"/>
                </a:solidFill>
                <a:latin typeface="Bahnschrift" panose="020B0502040204020203" pitchFamily="34" charset="0"/>
              </a:rPr>
              <a:t>Sklearn</a:t>
            </a:r>
            <a:endParaRPr lang="en-US" sz="2000" cap="none"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3325965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A6D5DB-2A37-4779-B7D7-EF4C54932F62}"/>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9985"/>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28153"/>
            <a:ext cx="12192000" cy="6858000"/>
          </a:xfrm>
          <a:prstGeom prst="rect">
            <a:avLst/>
          </a:prstGeom>
        </p:spPr>
      </p:pic>
      <p:sp>
        <p:nvSpPr>
          <p:cNvPr id="2" name="Title 1">
            <a:extLst>
              <a:ext uri="{FF2B5EF4-FFF2-40B4-BE49-F238E27FC236}">
                <a16:creationId xmlns:a16="http://schemas.microsoft.com/office/drawing/2014/main" id="{129C7581-3A18-4EE9-A32F-1AC7CFA8E11C}"/>
              </a:ext>
            </a:extLst>
          </p:cNvPr>
          <p:cNvSpPr>
            <a:spLocks noGrp="1"/>
          </p:cNvSpPr>
          <p:nvPr>
            <p:ph type="title"/>
          </p:nvPr>
        </p:nvSpPr>
        <p:spPr>
          <a:xfrm>
            <a:off x="913774" y="-36522"/>
            <a:ext cx="10364451" cy="1596177"/>
          </a:xfrm>
        </p:spPr>
        <p:txBody>
          <a:bodyPr/>
          <a:lstStyle/>
          <a:p>
            <a:r>
              <a:rPr lang="en-US" dirty="0">
                <a:solidFill>
                  <a:schemeClr val="bg1"/>
                </a:solidFill>
              </a:rPr>
              <a:t>Proposed Architecture</a:t>
            </a:r>
          </a:p>
        </p:txBody>
      </p:sp>
      <p:sp>
        <p:nvSpPr>
          <p:cNvPr id="9" name="AutoShape 2">
            <a:extLst>
              <a:ext uri="{FF2B5EF4-FFF2-40B4-BE49-F238E27FC236}">
                <a16:creationId xmlns:a16="http://schemas.microsoft.com/office/drawing/2014/main" id="{7DDEF897-F164-4680-A359-439AEE6213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3060476F-6046-4437-A262-8E82A48BABAB}"/>
                  </a:ext>
                </a:extLst>
              </p14:cNvPr>
              <p14:cNvContentPartPr/>
              <p14:nvPr/>
            </p14:nvContentPartPr>
            <p14:xfrm>
              <a:off x="5739900" y="2806600"/>
              <a:ext cx="360" cy="360"/>
            </p14:xfrm>
          </p:contentPart>
        </mc:Choice>
        <mc:Fallback xmlns="">
          <p:pic>
            <p:nvPicPr>
              <p:cNvPr id="19" name="Ink 18">
                <a:extLst>
                  <a:ext uri="{FF2B5EF4-FFF2-40B4-BE49-F238E27FC236}">
                    <a16:creationId xmlns:a16="http://schemas.microsoft.com/office/drawing/2014/main" id="{3060476F-6046-4437-A262-8E82A48BABAB}"/>
                  </a:ext>
                </a:extLst>
              </p:cNvPr>
              <p:cNvPicPr/>
              <p:nvPr/>
            </p:nvPicPr>
            <p:blipFill>
              <a:blip r:embed="rId5"/>
              <a:stretch>
                <a:fillRect/>
              </a:stretch>
            </p:blipFill>
            <p:spPr>
              <a:xfrm>
                <a:off x="5730900" y="2797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FCADF41-55B0-4398-AA1F-0A59D273AE93}"/>
                  </a:ext>
                </a:extLst>
              </p14:cNvPr>
              <p14:cNvContentPartPr/>
              <p14:nvPr/>
            </p14:nvContentPartPr>
            <p14:xfrm>
              <a:off x="5244540" y="2895160"/>
              <a:ext cx="360" cy="360"/>
            </p14:xfrm>
          </p:contentPart>
        </mc:Choice>
        <mc:Fallback xmlns="">
          <p:pic>
            <p:nvPicPr>
              <p:cNvPr id="20" name="Ink 19">
                <a:extLst>
                  <a:ext uri="{FF2B5EF4-FFF2-40B4-BE49-F238E27FC236}">
                    <a16:creationId xmlns:a16="http://schemas.microsoft.com/office/drawing/2014/main" id="{9FCADF41-55B0-4398-AA1F-0A59D273AE93}"/>
                  </a:ext>
                </a:extLst>
              </p:cNvPr>
              <p:cNvPicPr/>
              <p:nvPr/>
            </p:nvPicPr>
            <p:blipFill>
              <a:blip r:embed="rId5"/>
              <a:stretch>
                <a:fillRect/>
              </a:stretch>
            </p:blipFill>
            <p:spPr>
              <a:xfrm>
                <a:off x="5235540" y="28861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20397E67-490D-4ACB-8B6D-6CA7E6432B49}"/>
                  </a:ext>
                </a:extLst>
              </p14:cNvPr>
              <p14:cNvContentPartPr/>
              <p14:nvPr/>
            </p14:nvContentPartPr>
            <p14:xfrm>
              <a:off x="5244540" y="2831800"/>
              <a:ext cx="360" cy="360"/>
            </p14:xfrm>
          </p:contentPart>
        </mc:Choice>
        <mc:Fallback xmlns="">
          <p:pic>
            <p:nvPicPr>
              <p:cNvPr id="21" name="Ink 20">
                <a:extLst>
                  <a:ext uri="{FF2B5EF4-FFF2-40B4-BE49-F238E27FC236}">
                    <a16:creationId xmlns:a16="http://schemas.microsoft.com/office/drawing/2014/main" id="{20397E67-490D-4ACB-8B6D-6CA7E6432B49}"/>
                  </a:ext>
                </a:extLst>
              </p:cNvPr>
              <p:cNvPicPr/>
              <p:nvPr/>
            </p:nvPicPr>
            <p:blipFill>
              <a:blip r:embed="rId5"/>
              <a:stretch>
                <a:fillRect/>
              </a:stretch>
            </p:blipFill>
            <p:spPr>
              <a:xfrm>
                <a:off x="5235540" y="28228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5E9D448E-72B5-4DF0-B59E-5136B788B35B}"/>
                  </a:ext>
                </a:extLst>
              </p14:cNvPr>
              <p14:cNvContentPartPr/>
              <p14:nvPr/>
            </p14:nvContentPartPr>
            <p14:xfrm>
              <a:off x="5257500" y="3555400"/>
              <a:ext cx="360" cy="360"/>
            </p14:xfrm>
          </p:contentPart>
        </mc:Choice>
        <mc:Fallback xmlns="">
          <p:pic>
            <p:nvPicPr>
              <p:cNvPr id="22" name="Ink 21">
                <a:extLst>
                  <a:ext uri="{FF2B5EF4-FFF2-40B4-BE49-F238E27FC236}">
                    <a16:creationId xmlns:a16="http://schemas.microsoft.com/office/drawing/2014/main" id="{5E9D448E-72B5-4DF0-B59E-5136B788B35B}"/>
                  </a:ext>
                </a:extLst>
              </p:cNvPr>
              <p:cNvPicPr/>
              <p:nvPr/>
            </p:nvPicPr>
            <p:blipFill>
              <a:blip r:embed="rId5"/>
              <a:stretch>
                <a:fillRect/>
              </a:stretch>
            </p:blipFill>
            <p:spPr>
              <a:xfrm>
                <a:off x="5248500" y="3546400"/>
                <a:ext cx="18000" cy="18000"/>
              </a:xfrm>
              <a:prstGeom prst="rect">
                <a:avLst/>
              </a:prstGeom>
            </p:spPr>
          </p:pic>
        </mc:Fallback>
      </mc:AlternateContent>
      <p:grpSp>
        <p:nvGrpSpPr>
          <p:cNvPr id="25" name="Group 24">
            <a:extLst>
              <a:ext uri="{FF2B5EF4-FFF2-40B4-BE49-F238E27FC236}">
                <a16:creationId xmlns:a16="http://schemas.microsoft.com/office/drawing/2014/main" id="{DB4F8E19-EB53-4575-9FEF-324DE55D8D12}"/>
              </a:ext>
            </a:extLst>
          </p:cNvPr>
          <p:cNvGrpSpPr/>
          <p:nvPr/>
        </p:nvGrpSpPr>
        <p:grpSpPr>
          <a:xfrm>
            <a:off x="5308620" y="3289000"/>
            <a:ext cx="360" cy="360"/>
            <a:chOff x="5308620" y="3289000"/>
            <a:chExt cx="360" cy="360"/>
          </a:xfrm>
        </p:grpSpPr>
        <mc:AlternateContent xmlns:mc="http://schemas.openxmlformats.org/markup-compatibility/2006" xmlns:p14="http://schemas.microsoft.com/office/powerpoint/2010/main">
          <mc:Choice Requires="p14">
            <p:contentPart p14:bwMode="auto" r:id="rId9">
              <p14:nvContentPartPr>
                <p14:cNvPr id="23" name="Ink 22">
                  <a:extLst>
                    <a:ext uri="{FF2B5EF4-FFF2-40B4-BE49-F238E27FC236}">
                      <a16:creationId xmlns:a16="http://schemas.microsoft.com/office/drawing/2014/main" id="{FC78D7D2-2D26-43E7-9118-BC845C430AC2}"/>
                    </a:ext>
                  </a:extLst>
                </p14:cNvPr>
                <p14:cNvContentPartPr/>
                <p14:nvPr/>
              </p14:nvContentPartPr>
              <p14:xfrm>
                <a:off x="5308620" y="3289000"/>
                <a:ext cx="360" cy="360"/>
              </p14:xfrm>
            </p:contentPart>
          </mc:Choice>
          <mc:Fallback xmlns="">
            <p:pic>
              <p:nvPicPr>
                <p:cNvPr id="23" name="Ink 22">
                  <a:extLst>
                    <a:ext uri="{FF2B5EF4-FFF2-40B4-BE49-F238E27FC236}">
                      <a16:creationId xmlns:a16="http://schemas.microsoft.com/office/drawing/2014/main" id="{FC78D7D2-2D26-43E7-9118-BC845C430AC2}"/>
                    </a:ext>
                  </a:extLst>
                </p:cNvPr>
                <p:cNvPicPr/>
                <p:nvPr/>
              </p:nvPicPr>
              <p:blipFill>
                <a:blip r:embed="rId5"/>
                <a:stretch>
                  <a:fillRect/>
                </a:stretch>
              </p:blipFill>
              <p:spPr>
                <a:xfrm>
                  <a:off x="5299620" y="3280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349C653E-5D21-43BA-B491-E8A80ED78CC8}"/>
                    </a:ext>
                  </a:extLst>
                </p14:cNvPr>
                <p14:cNvContentPartPr/>
                <p14:nvPr/>
              </p14:nvContentPartPr>
              <p14:xfrm>
                <a:off x="5308620" y="3289000"/>
                <a:ext cx="360" cy="360"/>
              </p14:xfrm>
            </p:contentPart>
          </mc:Choice>
          <mc:Fallback xmlns="">
            <p:pic>
              <p:nvPicPr>
                <p:cNvPr id="24" name="Ink 23">
                  <a:extLst>
                    <a:ext uri="{FF2B5EF4-FFF2-40B4-BE49-F238E27FC236}">
                      <a16:creationId xmlns:a16="http://schemas.microsoft.com/office/drawing/2014/main" id="{349C653E-5D21-43BA-B491-E8A80ED78CC8}"/>
                    </a:ext>
                  </a:extLst>
                </p:cNvPr>
                <p:cNvPicPr/>
                <p:nvPr/>
              </p:nvPicPr>
              <p:blipFill>
                <a:blip r:embed="rId5"/>
                <a:stretch>
                  <a:fillRect/>
                </a:stretch>
              </p:blipFill>
              <p:spPr>
                <a:xfrm>
                  <a:off x="5299620" y="32800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59BED8F4-F077-4F50-A7EF-257D83D048AC}"/>
                  </a:ext>
                </a:extLst>
              </p14:cNvPr>
              <p14:cNvContentPartPr/>
              <p14:nvPr/>
            </p14:nvContentPartPr>
            <p14:xfrm>
              <a:off x="13093260" y="2018920"/>
              <a:ext cx="360" cy="360"/>
            </p14:xfrm>
          </p:contentPart>
        </mc:Choice>
        <mc:Fallback xmlns="">
          <p:pic>
            <p:nvPicPr>
              <p:cNvPr id="26" name="Ink 25">
                <a:extLst>
                  <a:ext uri="{FF2B5EF4-FFF2-40B4-BE49-F238E27FC236}">
                    <a16:creationId xmlns:a16="http://schemas.microsoft.com/office/drawing/2014/main" id="{59BED8F4-F077-4F50-A7EF-257D83D048AC}"/>
                  </a:ext>
                </a:extLst>
              </p:cNvPr>
              <p:cNvPicPr/>
              <p:nvPr/>
            </p:nvPicPr>
            <p:blipFill>
              <a:blip r:embed="rId12"/>
              <a:stretch>
                <a:fillRect/>
              </a:stretch>
            </p:blipFill>
            <p:spPr>
              <a:xfrm>
                <a:off x="13084620" y="2009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CBFFF894-CDFB-4ECA-910D-0DAF98FADEFB}"/>
                  </a:ext>
                </a:extLst>
              </p14:cNvPr>
              <p14:cNvContentPartPr/>
              <p14:nvPr/>
            </p14:nvContentPartPr>
            <p14:xfrm>
              <a:off x="5689500" y="1980760"/>
              <a:ext cx="360" cy="360"/>
            </p14:xfrm>
          </p:contentPart>
        </mc:Choice>
        <mc:Fallback xmlns="">
          <p:pic>
            <p:nvPicPr>
              <p:cNvPr id="27" name="Ink 26">
                <a:extLst>
                  <a:ext uri="{FF2B5EF4-FFF2-40B4-BE49-F238E27FC236}">
                    <a16:creationId xmlns:a16="http://schemas.microsoft.com/office/drawing/2014/main" id="{CBFFF894-CDFB-4ECA-910D-0DAF98FADEFB}"/>
                  </a:ext>
                </a:extLst>
              </p:cNvPr>
              <p:cNvPicPr/>
              <p:nvPr/>
            </p:nvPicPr>
            <p:blipFill>
              <a:blip r:embed="rId12"/>
              <a:stretch>
                <a:fillRect/>
              </a:stretch>
            </p:blipFill>
            <p:spPr>
              <a:xfrm>
                <a:off x="5680500" y="19717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FB4C8783-6859-462E-B174-99485B6CAB25}"/>
                  </a:ext>
                </a:extLst>
              </p14:cNvPr>
              <p14:cNvContentPartPr/>
              <p14:nvPr/>
            </p14:nvContentPartPr>
            <p14:xfrm>
              <a:off x="5549820" y="1696000"/>
              <a:ext cx="360" cy="5400"/>
            </p14:xfrm>
          </p:contentPart>
        </mc:Choice>
        <mc:Fallback xmlns="">
          <p:pic>
            <p:nvPicPr>
              <p:cNvPr id="28" name="Ink 27">
                <a:extLst>
                  <a:ext uri="{FF2B5EF4-FFF2-40B4-BE49-F238E27FC236}">
                    <a16:creationId xmlns:a16="http://schemas.microsoft.com/office/drawing/2014/main" id="{FB4C8783-6859-462E-B174-99485B6CAB25}"/>
                  </a:ext>
                </a:extLst>
              </p:cNvPr>
              <p:cNvPicPr/>
              <p:nvPr/>
            </p:nvPicPr>
            <p:blipFill>
              <a:blip r:embed="rId12"/>
              <a:stretch>
                <a:fillRect/>
              </a:stretch>
            </p:blipFill>
            <p:spPr>
              <a:xfrm>
                <a:off x="5540820" y="1687360"/>
                <a:ext cx="18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340AF88E-23E6-4222-99A9-248431C548A2}"/>
                  </a:ext>
                </a:extLst>
              </p14:cNvPr>
              <p14:cNvContentPartPr/>
              <p14:nvPr/>
            </p14:nvContentPartPr>
            <p14:xfrm>
              <a:off x="5714700" y="1688440"/>
              <a:ext cx="360" cy="360"/>
            </p14:xfrm>
          </p:contentPart>
        </mc:Choice>
        <mc:Fallback xmlns="">
          <p:pic>
            <p:nvPicPr>
              <p:cNvPr id="29" name="Ink 28">
                <a:extLst>
                  <a:ext uri="{FF2B5EF4-FFF2-40B4-BE49-F238E27FC236}">
                    <a16:creationId xmlns:a16="http://schemas.microsoft.com/office/drawing/2014/main" id="{340AF88E-23E6-4222-99A9-248431C548A2}"/>
                  </a:ext>
                </a:extLst>
              </p:cNvPr>
              <p:cNvPicPr/>
              <p:nvPr/>
            </p:nvPicPr>
            <p:blipFill>
              <a:blip r:embed="rId12"/>
              <a:stretch>
                <a:fillRect/>
              </a:stretch>
            </p:blipFill>
            <p:spPr>
              <a:xfrm>
                <a:off x="5705700" y="1679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07BBB97D-FF3A-4C33-9414-89378456D8D9}"/>
                  </a:ext>
                </a:extLst>
              </p14:cNvPr>
              <p14:cNvContentPartPr/>
              <p14:nvPr/>
            </p14:nvContentPartPr>
            <p14:xfrm>
              <a:off x="5727660" y="1637680"/>
              <a:ext cx="360" cy="360"/>
            </p14:xfrm>
          </p:contentPart>
        </mc:Choice>
        <mc:Fallback xmlns="">
          <p:pic>
            <p:nvPicPr>
              <p:cNvPr id="30" name="Ink 29">
                <a:extLst>
                  <a:ext uri="{FF2B5EF4-FFF2-40B4-BE49-F238E27FC236}">
                    <a16:creationId xmlns:a16="http://schemas.microsoft.com/office/drawing/2014/main" id="{07BBB97D-FF3A-4C33-9414-89378456D8D9}"/>
                  </a:ext>
                </a:extLst>
              </p:cNvPr>
              <p:cNvPicPr/>
              <p:nvPr/>
            </p:nvPicPr>
            <p:blipFill>
              <a:blip r:embed="rId12"/>
              <a:stretch>
                <a:fillRect/>
              </a:stretch>
            </p:blipFill>
            <p:spPr>
              <a:xfrm>
                <a:off x="5718660" y="1629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429629AA-7E6A-4F50-A647-E112A0111365}"/>
                  </a:ext>
                </a:extLst>
              </p14:cNvPr>
              <p14:cNvContentPartPr/>
              <p14:nvPr/>
            </p14:nvContentPartPr>
            <p14:xfrm>
              <a:off x="5168940" y="1752520"/>
              <a:ext cx="360" cy="360"/>
            </p14:xfrm>
          </p:contentPart>
        </mc:Choice>
        <mc:Fallback xmlns="">
          <p:pic>
            <p:nvPicPr>
              <p:cNvPr id="31" name="Ink 30">
                <a:extLst>
                  <a:ext uri="{FF2B5EF4-FFF2-40B4-BE49-F238E27FC236}">
                    <a16:creationId xmlns:a16="http://schemas.microsoft.com/office/drawing/2014/main" id="{429629AA-7E6A-4F50-A647-E112A0111365}"/>
                  </a:ext>
                </a:extLst>
              </p:cNvPr>
              <p:cNvPicPr/>
              <p:nvPr/>
            </p:nvPicPr>
            <p:blipFill>
              <a:blip r:embed="rId12"/>
              <a:stretch>
                <a:fillRect/>
              </a:stretch>
            </p:blipFill>
            <p:spPr>
              <a:xfrm>
                <a:off x="5159940" y="1743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25C5FA5-01D8-49D3-BCDD-7534F1259A45}"/>
                  </a:ext>
                </a:extLst>
              </p14:cNvPr>
              <p14:cNvContentPartPr/>
              <p14:nvPr/>
            </p14:nvContentPartPr>
            <p14:xfrm>
              <a:off x="5155980" y="2247880"/>
              <a:ext cx="360" cy="360"/>
            </p14:xfrm>
          </p:contentPart>
        </mc:Choice>
        <mc:Fallback xmlns="">
          <p:pic>
            <p:nvPicPr>
              <p:cNvPr id="32" name="Ink 31">
                <a:extLst>
                  <a:ext uri="{FF2B5EF4-FFF2-40B4-BE49-F238E27FC236}">
                    <a16:creationId xmlns:a16="http://schemas.microsoft.com/office/drawing/2014/main" id="{825C5FA5-01D8-49D3-BCDD-7534F1259A45}"/>
                  </a:ext>
                </a:extLst>
              </p:cNvPr>
              <p:cNvPicPr/>
              <p:nvPr/>
            </p:nvPicPr>
            <p:blipFill>
              <a:blip r:embed="rId12"/>
              <a:stretch>
                <a:fillRect/>
              </a:stretch>
            </p:blipFill>
            <p:spPr>
              <a:xfrm>
                <a:off x="5146980" y="2238880"/>
                <a:ext cx="18000" cy="18000"/>
              </a:xfrm>
              <a:prstGeom prst="rect">
                <a:avLst/>
              </a:prstGeom>
            </p:spPr>
          </p:pic>
        </mc:Fallback>
      </mc:AlternateContent>
      <p:sp>
        <p:nvSpPr>
          <p:cNvPr id="34" name="Rectangle 33">
            <a:extLst>
              <a:ext uri="{FF2B5EF4-FFF2-40B4-BE49-F238E27FC236}">
                <a16:creationId xmlns:a16="http://schemas.microsoft.com/office/drawing/2014/main" id="{4BB9A0DF-7A34-491E-BA3F-A89574B03FFE}"/>
              </a:ext>
            </a:extLst>
          </p:cNvPr>
          <p:cNvSpPr/>
          <p:nvPr/>
        </p:nvSpPr>
        <p:spPr>
          <a:xfrm>
            <a:off x="5099400" y="1651620"/>
            <a:ext cx="2047460" cy="465166"/>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Dataset(Tweets)</a:t>
            </a:r>
            <a:endParaRPr lang="en-IN" dirty="0">
              <a:solidFill>
                <a:srgbClr val="FFFFFF"/>
              </a:solidFill>
            </a:endParaRPr>
          </a:p>
        </p:txBody>
      </p:sp>
      <p:grpSp>
        <p:nvGrpSpPr>
          <p:cNvPr id="37" name="Group 36">
            <a:extLst>
              <a:ext uri="{FF2B5EF4-FFF2-40B4-BE49-F238E27FC236}">
                <a16:creationId xmlns:a16="http://schemas.microsoft.com/office/drawing/2014/main" id="{67AD6469-898C-4916-AB16-8B5F550608EA}"/>
              </a:ext>
            </a:extLst>
          </p:cNvPr>
          <p:cNvGrpSpPr/>
          <p:nvPr/>
        </p:nvGrpSpPr>
        <p:grpSpPr>
          <a:xfrm>
            <a:off x="5155980" y="1930360"/>
            <a:ext cx="360" cy="360"/>
            <a:chOff x="5155980" y="1930360"/>
            <a:chExt cx="360" cy="360"/>
          </a:xfrm>
        </p:grpSpPr>
        <mc:AlternateContent xmlns:mc="http://schemas.openxmlformats.org/markup-compatibility/2006" xmlns:p14="http://schemas.microsoft.com/office/powerpoint/2010/main">
          <mc:Choice Requires="p14">
            <p:contentPart p14:bwMode="auto" r:id="rId19">
              <p14:nvContentPartPr>
                <p14:cNvPr id="35" name="Ink 34">
                  <a:extLst>
                    <a:ext uri="{FF2B5EF4-FFF2-40B4-BE49-F238E27FC236}">
                      <a16:creationId xmlns:a16="http://schemas.microsoft.com/office/drawing/2014/main" id="{E7B15940-BC30-47B7-B1DC-569FCFB45213}"/>
                    </a:ext>
                  </a:extLst>
                </p14:cNvPr>
                <p14:cNvContentPartPr/>
                <p14:nvPr/>
              </p14:nvContentPartPr>
              <p14:xfrm>
                <a:off x="5155980" y="1930360"/>
                <a:ext cx="360" cy="360"/>
              </p14:xfrm>
            </p:contentPart>
          </mc:Choice>
          <mc:Fallback xmlns="">
            <p:pic>
              <p:nvPicPr>
                <p:cNvPr id="35" name="Ink 34">
                  <a:extLst>
                    <a:ext uri="{FF2B5EF4-FFF2-40B4-BE49-F238E27FC236}">
                      <a16:creationId xmlns:a16="http://schemas.microsoft.com/office/drawing/2014/main" id="{E7B15940-BC30-47B7-B1DC-569FCFB45213}"/>
                    </a:ext>
                  </a:extLst>
                </p:cNvPr>
                <p:cNvPicPr/>
                <p:nvPr/>
              </p:nvPicPr>
              <p:blipFill>
                <a:blip r:embed="rId12"/>
                <a:stretch>
                  <a:fillRect/>
                </a:stretch>
              </p:blipFill>
              <p:spPr>
                <a:xfrm>
                  <a:off x="5146980" y="1921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Ink 35">
                  <a:extLst>
                    <a:ext uri="{FF2B5EF4-FFF2-40B4-BE49-F238E27FC236}">
                      <a16:creationId xmlns:a16="http://schemas.microsoft.com/office/drawing/2014/main" id="{7CF7BC99-0915-41D2-A1F7-B0DF4BB52FC4}"/>
                    </a:ext>
                  </a:extLst>
                </p14:cNvPr>
                <p14:cNvContentPartPr/>
                <p14:nvPr/>
              </p14:nvContentPartPr>
              <p14:xfrm>
                <a:off x="5155980" y="1930360"/>
                <a:ext cx="360" cy="360"/>
              </p14:xfrm>
            </p:contentPart>
          </mc:Choice>
          <mc:Fallback xmlns="">
            <p:pic>
              <p:nvPicPr>
                <p:cNvPr id="36" name="Ink 35">
                  <a:extLst>
                    <a:ext uri="{FF2B5EF4-FFF2-40B4-BE49-F238E27FC236}">
                      <a16:creationId xmlns:a16="http://schemas.microsoft.com/office/drawing/2014/main" id="{7CF7BC99-0915-41D2-A1F7-B0DF4BB52FC4}"/>
                    </a:ext>
                  </a:extLst>
                </p:cNvPr>
                <p:cNvPicPr/>
                <p:nvPr/>
              </p:nvPicPr>
              <p:blipFill>
                <a:blip r:embed="rId12"/>
                <a:stretch>
                  <a:fillRect/>
                </a:stretch>
              </p:blipFill>
              <p:spPr>
                <a:xfrm>
                  <a:off x="5146980" y="1921360"/>
                  <a:ext cx="18000" cy="18000"/>
                </a:xfrm>
                <a:prstGeom prst="rect">
                  <a:avLst/>
                </a:prstGeom>
              </p:spPr>
            </p:pic>
          </mc:Fallback>
        </mc:AlternateContent>
      </p:grpSp>
      <p:sp>
        <p:nvSpPr>
          <p:cNvPr id="44" name="AutoShape 4">
            <a:extLst>
              <a:ext uri="{FF2B5EF4-FFF2-40B4-BE49-F238E27FC236}">
                <a16:creationId xmlns:a16="http://schemas.microsoft.com/office/drawing/2014/main" id="{42C85595-7461-484F-BAF6-11B8ED866F6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Rectangle 44">
            <a:extLst>
              <a:ext uri="{FF2B5EF4-FFF2-40B4-BE49-F238E27FC236}">
                <a16:creationId xmlns:a16="http://schemas.microsoft.com/office/drawing/2014/main" id="{255A083B-E73F-4C14-B5A5-DB35AD8097A6}"/>
              </a:ext>
            </a:extLst>
          </p:cNvPr>
          <p:cNvSpPr/>
          <p:nvPr/>
        </p:nvSpPr>
        <p:spPr>
          <a:xfrm>
            <a:off x="5099400" y="2592309"/>
            <a:ext cx="2030880" cy="553917"/>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Pre-processing</a:t>
            </a:r>
            <a:endParaRPr lang="en-IN" dirty="0">
              <a:solidFill>
                <a:srgbClr val="FFFFFF"/>
              </a:solidFill>
            </a:endParaRPr>
          </a:p>
        </p:txBody>
      </p:sp>
      <p:sp>
        <p:nvSpPr>
          <p:cNvPr id="46" name="Rectangle 45">
            <a:extLst>
              <a:ext uri="{FF2B5EF4-FFF2-40B4-BE49-F238E27FC236}">
                <a16:creationId xmlns:a16="http://schemas.microsoft.com/office/drawing/2014/main" id="{59344225-96ED-4CF1-8839-133BDEE1153E}"/>
              </a:ext>
            </a:extLst>
          </p:cNvPr>
          <p:cNvSpPr/>
          <p:nvPr/>
        </p:nvSpPr>
        <p:spPr>
          <a:xfrm>
            <a:off x="5136880" y="3723069"/>
            <a:ext cx="1993400" cy="553917"/>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Transformation</a:t>
            </a:r>
            <a:endParaRPr lang="en-IN" dirty="0">
              <a:solidFill>
                <a:srgbClr val="FFFFFF"/>
              </a:solidFill>
            </a:endParaRPr>
          </a:p>
        </p:txBody>
      </p:sp>
      <p:sp>
        <p:nvSpPr>
          <p:cNvPr id="47" name="Rectangle 46">
            <a:extLst>
              <a:ext uri="{FF2B5EF4-FFF2-40B4-BE49-F238E27FC236}">
                <a16:creationId xmlns:a16="http://schemas.microsoft.com/office/drawing/2014/main" id="{AC11FAFC-D8AC-441C-AE5B-739739EC1896}"/>
              </a:ext>
            </a:extLst>
          </p:cNvPr>
          <p:cNvSpPr/>
          <p:nvPr/>
        </p:nvSpPr>
        <p:spPr>
          <a:xfrm>
            <a:off x="5168940" y="4813215"/>
            <a:ext cx="1994120" cy="553917"/>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Hybrid CNN-LSTM</a:t>
            </a:r>
            <a:endParaRPr lang="en-IN" dirty="0">
              <a:solidFill>
                <a:srgbClr val="FFFFFF"/>
              </a:solidFill>
            </a:endParaRPr>
          </a:p>
        </p:txBody>
      </p:sp>
      <p:sp>
        <p:nvSpPr>
          <p:cNvPr id="48" name="Rectangle 47">
            <a:extLst>
              <a:ext uri="{FF2B5EF4-FFF2-40B4-BE49-F238E27FC236}">
                <a16:creationId xmlns:a16="http://schemas.microsoft.com/office/drawing/2014/main" id="{20B08B78-A05B-4357-8B7F-831E8FDC01A2}"/>
              </a:ext>
            </a:extLst>
          </p:cNvPr>
          <p:cNvSpPr/>
          <p:nvPr/>
        </p:nvSpPr>
        <p:spPr>
          <a:xfrm>
            <a:off x="5168940" y="5894750"/>
            <a:ext cx="1994120" cy="553917"/>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Evaluation(Accuracy-84.56)</a:t>
            </a:r>
            <a:endParaRPr lang="en-IN" dirty="0">
              <a:solidFill>
                <a:srgbClr val="FFFFFF"/>
              </a:solidFill>
            </a:endParaRPr>
          </a:p>
        </p:txBody>
      </p:sp>
      <p:cxnSp>
        <p:nvCxnSpPr>
          <p:cNvPr id="52" name="Straight Arrow Connector 51">
            <a:extLst>
              <a:ext uri="{FF2B5EF4-FFF2-40B4-BE49-F238E27FC236}">
                <a16:creationId xmlns:a16="http://schemas.microsoft.com/office/drawing/2014/main" id="{C320A470-B992-4F7C-BBAE-58C59BE5189D}"/>
              </a:ext>
            </a:extLst>
          </p:cNvPr>
          <p:cNvCxnSpPr>
            <a:stCxn id="34" idx="2"/>
          </p:cNvCxnSpPr>
          <p:nvPr/>
        </p:nvCxnSpPr>
        <p:spPr>
          <a:xfrm>
            <a:off x="6123130" y="2116786"/>
            <a:ext cx="0" cy="475523"/>
          </a:xfrm>
          <a:prstGeom prst="straightConnector1">
            <a:avLst/>
          </a:prstGeom>
          <a:ln w="28575" cap="flat" cmpd="sng" algn="ctr">
            <a:solidFill>
              <a:schemeClr val="bg1">
                <a:alpha val="96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26B92803-59E5-4F7F-B8BC-D74ED9AA8816}"/>
              </a:ext>
            </a:extLst>
          </p:cNvPr>
          <p:cNvCxnSpPr>
            <a:cxnSpLocks/>
            <a:endCxn id="46" idx="0"/>
          </p:cNvCxnSpPr>
          <p:nvPr/>
        </p:nvCxnSpPr>
        <p:spPr>
          <a:xfrm>
            <a:off x="6123130" y="3163703"/>
            <a:ext cx="10450" cy="559366"/>
          </a:xfrm>
          <a:prstGeom prst="straightConnector1">
            <a:avLst/>
          </a:prstGeom>
          <a:ln w="28575" cap="flat" cmpd="sng" algn="ctr">
            <a:solidFill>
              <a:schemeClr val="bg1">
                <a:alpha val="96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1014DBA5-4FA4-4D9B-AB2D-E2929F3ADD4B}"/>
              </a:ext>
            </a:extLst>
          </p:cNvPr>
          <p:cNvCxnSpPr>
            <a:cxnSpLocks/>
            <a:endCxn id="47" idx="0"/>
          </p:cNvCxnSpPr>
          <p:nvPr/>
        </p:nvCxnSpPr>
        <p:spPr>
          <a:xfrm>
            <a:off x="6166000" y="4276986"/>
            <a:ext cx="0" cy="536229"/>
          </a:xfrm>
          <a:prstGeom prst="straightConnector1">
            <a:avLst/>
          </a:prstGeom>
          <a:ln w="28575" cap="flat" cmpd="sng" algn="ctr">
            <a:solidFill>
              <a:schemeClr val="bg1">
                <a:alpha val="96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D3FA0253-5719-45B4-86D7-DBFF055F0F26}"/>
              </a:ext>
            </a:extLst>
          </p:cNvPr>
          <p:cNvCxnSpPr>
            <a:cxnSpLocks/>
          </p:cNvCxnSpPr>
          <p:nvPr/>
        </p:nvCxnSpPr>
        <p:spPr>
          <a:xfrm>
            <a:off x="6166000" y="5367132"/>
            <a:ext cx="0" cy="536229"/>
          </a:xfrm>
          <a:prstGeom prst="straightConnector1">
            <a:avLst/>
          </a:prstGeom>
          <a:ln w="28575" cap="flat" cmpd="sng" algn="ctr">
            <a:solidFill>
              <a:schemeClr val="bg1">
                <a:alpha val="96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677179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7ED40-1AD1-4536-8933-F5979BA08F0A}"/>
              </a:ext>
            </a:extLst>
          </p:cNvPr>
          <p:cNvPicPr>
            <a:picLocks noChangeAspect="1"/>
          </p:cNvPicPr>
          <p:nvPr/>
        </p:nvPicPr>
        <p:blipFill>
          <a:blip r:embed="rId2"/>
          <a:stretch>
            <a:fillRect/>
          </a:stretch>
        </p:blipFill>
        <p:spPr>
          <a:xfrm>
            <a:off x="-118533" y="0"/>
            <a:ext cx="12462933" cy="7010399"/>
          </a:xfrm>
          <a:prstGeom prst="rect">
            <a:avLst/>
          </a:prstGeom>
        </p:spPr>
      </p:pic>
      <p:sp>
        <p:nvSpPr>
          <p:cNvPr id="2" name="Title 1">
            <a:extLst>
              <a:ext uri="{FF2B5EF4-FFF2-40B4-BE49-F238E27FC236}">
                <a16:creationId xmlns:a16="http://schemas.microsoft.com/office/drawing/2014/main" id="{9AE462D2-E648-4D5B-9778-F9A8B3CDB1EB}"/>
              </a:ext>
            </a:extLst>
          </p:cNvPr>
          <p:cNvSpPr>
            <a:spLocks noGrp="1"/>
          </p:cNvSpPr>
          <p:nvPr>
            <p:ph type="title"/>
          </p:nvPr>
        </p:nvSpPr>
        <p:spPr>
          <a:xfrm>
            <a:off x="913774" y="1"/>
            <a:ext cx="10364451" cy="1335948"/>
          </a:xfrm>
        </p:spPr>
        <p:txBody>
          <a:bodyPr/>
          <a:lstStyle/>
          <a:p>
            <a:r>
              <a:rPr lang="en-US" dirty="0">
                <a:solidFill>
                  <a:schemeClr val="bg1"/>
                </a:solidFill>
              </a:rPr>
              <a:t>Applications</a:t>
            </a:r>
          </a:p>
        </p:txBody>
      </p:sp>
      <p:sp>
        <p:nvSpPr>
          <p:cNvPr id="3" name="Content Placeholder 2">
            <a:extLst>
              <a:ext uri="{FF2B5EF4-FFF2-40B4-BE49-F238E27FC236}">
                <a16:creationId xmlns:a16="http://schemas.microsoft.com/office/drawing/2014/main" id="{BF898417-31BC-4D1C-960D-26615FBC4C39}"/>
              </a:ext>
            </a:extLst>
          </p:cNvPr>
          <p:cNvSpPr>
            <a:spLocks noGrp="1"/>
          </p:cNvSpPr>
          <p:nvPr>
            <p:ph idx="1"/>
          </p:nvPr>
        </p:nvSpPr>
        <p:spPr>
          <a:xfrm>
            <a:off x="913773" y="1335949"/>
            <a:ext cx="10364452" cy="4186103"/>
          </a:xfrm>
        </p:spPr>
        <p:txBody>
          <a:bodyPr>
            <a:normAutofit/>
          </a:bodyPr>
          <a:lstStyle/>
          <a:p>
            <a:pPr algn="just">
              <a:lnSpc>
                <a:spcPct val="250000"/>
              </a:lnSpc>
              <a:buClr>
                <a:schemeClr val="bg1"/>
              </a:buClr>
            </a:pPr>
            <a:r>
              <a:rPr lang="en-US" sz="2000" cap="none" dirty="0">
                <a:solidFill>
                  <a:schemeClr val="bg1"/>
                </a:solidFill>
                <a:latin typeface="Bahnschrift" panose="020B0502040204020203" pitchFamily="34" charset="0"/>
              </a:rPr>
              <a:t>Helps in decision making.</a:t>
            </a:r>
          </a:p>
          <a:p>
            <a:pPr algn="just">
              <a:lnSpc>
                <a:spcPct val="250000"/>
              </a:lnSpc>
              <a:buClr>
                <a:schemeClr val="bg1"/>
              </a:buClr>
            </a:pPr>
            <a:r>
              <a:rPr lang="en-US" sz="2000" cap="none" dirty="0">
                <a:solidFill>
                  <a:schemeClr val="bg1"/>
                </a:solidFill>
                <a:latin typeface="Bahnschrift" panose="020B0502040204020203" pitchFamily="34" charset="0"/>
              </a:rPr>
              <a:t>Opinion mining.</a:t>
            </a:r>
          </a:p>
          <a:p>
            <a:pPr algn="just">
              <a:lnSpc>
                <a:spcPct val="250000"/>
              </a:lnSpc>
              <a:buClr>
                <a:schemeClr val="bg1"/>
              </a:buClr>
            </a:pPr>
            <a:r>
              <a:rPr lang="en-US" sz="2000" cap="none" dirty="0">
                <a:solidFill>
                  <a:schemeClr val="bg1"/>
                </a:solidFill>
                <a:latin typeface="Bahnschrift" panose="020B0502040204020203" pitchFamily="34" charset="0"/>
              </a:rPr>
              <a:t>Band monitoring.</a:t>
            </a:r>
          </a:p>
          <a:p>
            <a:pPr algn="just">
              <a:lnSpc>
                <a:spcPct val="250000"/>
              </a:lnSpc>
              <a:buClr>
                <a:schemeClr val="bg1"/>
              </a:buClr>
            </a:pPr>
            <a:r>
              <a:rPr lang="en-US" sz="2000" cap="none" dirty="0">
                <a:solidFill>
                  <a:schemeClr val="bg1"/>
                </a:solidFill>
                <a:latin typeface="Bahnschrift" panose="020B0502040204020203" pitchFamily="34" charset="0"/>
              </a:rPr>
              <a:t>Providing better product analytics</a:t>
            </a:r>
          </a:p>
          <a:p>
            <a:endParaRPr lang="en-US" dirty="0"/>
          </a:p>
        </p:txBody>
      </p:sp>
    </p:spTree>
    <p:extLst>
      <p:ext uri="{BB962C8B-B14F-4D97-AF65-F5344CB8AC3E}">
        <p14:creationId xmlns:p14="http://schemas.microsoft.com/office/powerpoint/2010/main" val="306175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1BF616-77CC-4DA8-8EAD-D802D8B7A6AE}"/>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D823064-7FE4-4F93-B681-1D6A9E8B6773}"/>
              </a:ext>
            </a:extLst>
          </p:cNvPr>
          <p:cNvSpPr>
            <a:spLocks noGrp="1"/>
          </p:cNvSpPr>
          <p:nvPr>
            <p:ph type="title"/>
          </p:nvPr>
        </p:nvSpPr>
        <p:spPr>
          <a:xfrm>
            <a:off x="913777" y="1"/>
            <a:ext cx="10364451" cy="1333500"/>
          </a:xfrm>
        </p:spPr>
        <p:txBody>
          <a:bodyPr/>
          <a:lstStyle/>
          <a:p>
            <a:r>
              <a:rPr lang="en-US" dirty="0">
                <a:solidFill>
                  <a:schemeClr val="bg1"/>
                </a:solidFill>
              </a:rPr>
              <a:t>Result of existing Models Applied</a:t>
            </a:r>
          </a:p>
        </p:txBody>
      </p:sp>
      <p:sp>
        <p:nvSpPr>
          <p:cNvPr id="3" name="Content Placeholder 2">
            <a:extLst>
              <a:ext uri="{FF2B5EF4-FFF2-40B4-BE49-F238E27FC236}">
                <a16:creationId xmlns:a16="http://schemas.microsoft.com/office/drawing/2014/main" id="{19390688-D3AC-41A0-AA15-0C206349E1EE}"/>
              </a:ext>
            </a:extLst>
          </p:cNvPr>
          <p:cNvSpPr>
            <a:spLocks noGrp="1"/>
          </p:cNvSpPr>
          <p:nvPr>
            <p:ph idx="1"/>
          </p:nvPr>
        </p:nvSpPr>
        <p:spPr>
          <a:xfrm>
            <a:off x="913776" y="1930399"/>
            <a:ext cx="10364452" cy="4127501"/>
          </a:xfrm>
        </p:spPr>
        <p:txBody>
          <a:bodyPr>
            <a:normAutofit/>
          </a:bodyPr>
          <a:lstStyle/>
          <a:p>
            <a:pPr>
              <a:buClr>
                <a:schemeClr val="bg1"/>
              </a:buClr>
            </a:pPr>
            <a:r>
              <a:rPr lang="en-US" cap="none" dirty="0">
                <a:solidFill>
                  <a:schemeClr val="bg1"/>
                </a:solidFill>
                <a:latin typeface="Bahnschrift" panose="020B0502040204020203" pitchFamily="34" charset="0"/>
              </a:rPr>
              <a:t>Simple</a:t>
            </a:r>
            <a:r>
              <a:rPr lang="en-US" dirty="0">
                <a:solidFill>
                  <a:schemeClr val="bg1"/>
                </a:solidFill>
                <a:latin typeface="Bahnschrift" panose="020B0502040204020203" pitchFamily="34" charset="0"/>
              </a:rPr>
              <a:t> RNN </a:t>
            </a:r>
            <a:r>
              <a:rPr lang="en-US" cap="none" dirty="0">
                <a:solidFill>
                  <a:schemeClr val="bg1"/>
                </a:solidFill>
                <a:latin typeface="Bahnschrift" panose="020B0502040204020203" pitchFamily="34" charset="0"/>
              </a:rPr>
              <a:t>Model</a:t>
            </a:r>
            <a:r>
              <a:rPr lang="en-US" dirty="0">
                <a:solidFill>
                  <a:schemeClr val="bg1"/>
                </a:solidFill>
                <a:latin typeface="Bahnschrift" panose="020B0502040204020203" pitchFamily="34" charset="0"/>
              </a:rPr>
              <a:t>  (</a:t>
            </a:r>
            <a:r>
              <a:rPr lang="en-US" cap="none" dirty="0">
                <a:solidFill>
                  <a:schemeClr val="bg1"/>
                </a:solidFill>
                <a:latin typeface="Bahnschrift" panose="020B0502040204020203" pitchFamily="34" charset="0"/>
              </a:rPr>
              <a:t>Accuracy achieved-  </a:t>
            </a:r>
            <a:r>
              <a:rPr lang="en-US" dirty="0">
                <a:solidFill>
                  <a:schemeClr val="bg1"/>
                </a:solidFill>
                <a:latin typeface="Bahnschrift" panose="020B0502040204020203" pitchFamily="34" charset="0"/>
              </a:rPr>
              <a:t>75.18%)</a:t>
            </a:r>
          </a:p>
          <a:p>
            <a:pPr marL="0" indent="0">
              <a:buNone/>
            </a:pPr>
            <a:endParaRPr lang="en-US" cap="none" dirty="0">
              <a:solidFill>
                <a:schemeClr val="bg1"/>
              </a:solidFill>
              <a:latin typeface="Bahnschrift" panose="020B0502040204020203" pitchFamily="34" charset="0"/>
            </a:endParaRPr>
          </a:p>
          <a:p>
            <a:pPr>
              <a:buClr>
                <a:schemeClr val="bg1"/>
              </a:buClr>
            </a:pPr>
            <a:r>
              <a:rPr lang="en-US" cap="none" dirty="0">
                <a:solidFill>
                  <a:schemeClr val="bg1"/>
                </a:solidFill>
                <a:latin typeface="Bahnschrift" panose="020B0502040204020203" pitchFamily="34" charset="0"/>
              </a:rPr>
              <a:t>Single</a:t>
            </a:r>
            <a:r>
              <a:rPr lang="en-US" dirty="0">
                <a:solidFill>
                  <a:schemeClr val="bg1"/>
                </a:solidFill>
                <a:latin typeface="Bahnschrift" panose="020B0502040204020203" pitchFamily="34" charset="0"/>
              </a:rPr>
              <a:t> LSTM </a:t>
            </a:r>
            <a:r>
              <a:rPr lang="en-US" cap="none" dirty="0">
                <a:solidFill>
                  <a:schemeClr val="bg1"/>
                </a:solidFill>
                <a:latin typeface="Bahnschrift" panose="020B0502040204020203" pitchFamily="34" charset="0"/>
              </a:rPr>
              <a:t>Layer Model (Accuracy achieved- </a:t>
            </a:r>
            <a:r>
              <a:rPr lang="en-US" dirty="0">
                <a:solidFill>
                  <a:schemeClr val="bg1"/>
                </a:solidFill>
                <a:latin typeface="Bahnschrift" panose="020B0502040204020203" pitchFamily="34" charset="0"/>
              </a:rPr>
              <a:t>80.34%)</a:t>
            </a:r>
            <a:endParaRPr lang="en-US" cap="none" dirty="0">
              <a:solidFill>
                <a:schemeClr val="bg1"/>
              </a:solidFill>
              <a:latin typeface="Bahnschrift" panose="020B0502040204020203" pitchFamily="34" charset="0"/>
            </a:endParaRPr>
          </a:p>
          <a:p>
            <a:pPr marL="0" indent="0">
              <a:buNone/>
            </a:pPr>
            <a:r>
              <a:rPr lang="en-US" dirty="0">
                <a:solidFill>
                  <a:schemeClr val="bg1"/>
                </a:solidFill>
                <a:latin typeface="Bahnschrift" panose="020B0502040204020203" pitchFamily="34" charset="0"/>
              </a:rPr>
              <a:t>	</a:t>
            </a:r>
          </a:p>
          <a:p>
            <a:pPr>
              <a:buClr>
                <a:schemeClr val="bg1"/>
              </a:buClr>
            </a:pPr>
            <a:r>
              <a:rPr lang="en-US" cap="none" dirty="0">
                <a:solidFill>
                  <a:schemeClr val="bg1"/>
                </a:solidFill>
                <a:latin typeface="Bahnschrift" panose="020B0502040204020203" pitchFamily="34" charset="0"/>
              </a:rPr>
              <a:t>Bidirectional LTSM (Accuracy achieved- </a:t>
            </a:r>
            <a:r>
              <a:rPr lang="en-US" dirty="0">
                <a:solidFill>
                  <a:schemeClr val="bg1"/>
                </a:solidFill>
                <a:latin typeface="Bahnschrift" panose="020B0502040204020203" pitchFamily="34" charset="0"/>
              </a:rPr>
              <a:t>76.11 %)</a:t>
            </a:r>
            <a:endParaRPr lang="en-US" cap="none" dirty="0">
              <a:solidFill>
                <a:schemeClr val="bg1"/>
              </a:solidFill>
              <a:latin typeface="Bahnschrift" panose="020B0502040204020203" pitchFamily="34" charset="0"/>
            </a:endParaRPr>
          </a:p>
          <a:p>
            <a:pPr>
              <a:lnSpc>
                <a:spcPct val="310000"/>
              </a:lnSpc>
              <a:buClr>
                <a:schemeClr val="bg1"/>
              </a:buClr>
            </a:pPr>
            <a:r>
              <a:rPr lang="en-US" cap="none" dirty="0">
                <a:solidFill>
                  <a:schemeClr val="bg1"/>
                </a:solidFill>
                <a:latin typeface="Bahnschrift" panose="020B0502040204020203" pitchFamily="34" charset="0"/>
              </a:rPr>
              <a:t> 1D convolutional (Accuracy achieved- </a:t>
            </a:r>
            <a:r>
              <a:rPr lang="en-US" dirty="0">
                <a:solidFill>
                  <a:schemeClr val="bg1"/>
                </a:solidFill>
                <a:latin typeface="Bahnschrift" panose="020B0502040204020203" pitchFamily="34" charset="0"/>
              </a:rPr>
              <a:t>81.34%)</a:t>
            </a:r>
            <a:endParaRPr lang="en-US" cap="none" dirty="0">
              <a:solidFill>
                <a:schemeClr val="bg1"/>
              </a:solidFill>
              <a:latin typeface="Bahnschrift" panose="020B0502040204020203" pitchFamily="34" charset="0"/>
            </a:endParaRPr>
          </a:p>
          <a:p>
            <a:pPr marL="0" indent="0">
              <a:buNone/>
            </a:pPr>
            <a:endParaRPr lang="en-US" dirty="0">
              <a:solidFill>
                <a:schemeClr val="bg1"/>
              </a:solidFill>
            </a:endParaRPr>
          </a:p>
        </p:txBody>
      </p:sp>
    </p:spTree>
    <p:extLst>
      <p:ext uri="{BB962C8B-B14F-4D97-AF65-F5344CB8AC3E}">
        <p14:creationId xmlns:p14="http://schemas.microsoft.com/office/powerpoint/2010/main" val="429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1BF616-77CC-4DA8-8EAD-D802D8B7A6AE}"/>
              </a:ext>
            </a:extLst>
          </p:cNvPr>
          <p:cNvPicPr>
            <a:picLocks noChangeAspect="1"/>
          </p:cNvPicPr>
          <p:nvPr/>
        </p:nvPicPr>
        <p:blipFill>
          <a:blip r:embed="rId2"/>
          <a:stretch>
            <a:fillRect/>
          </a:stretch>
        </p:blipFill>
        <p:spPr>
          <a:xfrm>
            <a:off x="25400" y="0"/>
            <a:ext cx="12192000" cy="6857999"/>
          </a:xfrm>
          <a:prstGeom prst="rect">
            <a:avLst/>
          </a:prstGeom>
        </p:spPr>
      </p:pic>
      <p:sp>
        <p:nvSpPr>
          <p:cNvPr id="2" name="Title 1">
            <a:extLst>
              <a:ext uri="{FF2B5EF4-FFF2-40B4-BE49-F238E27FC236}">
                <a16:creationId xmlns:a16="http://schemas.microsoft.com/office/drawing/2014/main" id="{DD823064-7FE4-4F93-B681-1D6A9E8B6773}"/>
              </a:ext>
            </a:extLst>
          </p:cNvPr>
          <p:cNvSpPr>
            <a:spLocks noGrp="1"/>
          </p:cNvSpPr>
          <p:nvPr>
            <p:ph type="title"/>
          </p:nvPr>
        </p:nvSpPr>
        <p:spPr>
          <a:xfrm>
            <a:off x="913777" y="167111"/>
            <a:ext cx="10364451" cy="899689"/>
          </a:xfrm>
        </p:spPr>
        <p:txBody>
          <a:bodyPr/>
          <a:lstStyle/>
          <a:p>
            <a:r>
              <a:rPr lang="en-US" dirty="0">
                <a:solidFill>
                  <a:schemeClr val="bg1"/>
                </a:solidFill>
              </a:rPr>
              <a:t>Result of Proposed Model</a:t>
            </a:r>
          </a:p>
        </p:txBody>
      </p:sp>
      <p:sp>
        <p:nvSpPr>
          <p:cNvPr id="3" name="Content Placeholder 2">
            <a:extLst>
              <a:ext uri="{FF2B5EF4-FFF2-40B4-BE49-F238E27FC236}">
                <a16:creationId xmlns:a16="http://schemas.microsoft.com/office/drawing/2014/main" id="{19390688-D3AC-41A0-AA15-0C206349E1EE}"/>
              </a:ext>
            </a:extLst>
          </p:cNvPr>
          <p:cNvSpPr>
            <a:spLocks noGrp="1"/>
          </p:cNvSpPr>
          <p:nvPr>
            <p:ph idx="1"/>
          </p:nvPr>
        </p:nvSpPr>
        <p:spPr>
          <a:xfrm>
            <a:off x="913774" y="1663699"/>
            <a:ext cx="10364452" cy="4127501"/>
          </a:xfrm>
        </p:spPr>
        <p:txBody>
          <a:bodyPr>
            <a:normAutofit/>
          </a:bodyPr>
          <a:lstStyle/>
          <a:p>
            <a:pPr>
              <a:buClr>
                <a:schemeClr val="bg1"/>
              </a:buClr>
            </a:pPr>
            <a:endParaRPr lang="en-US" cap="none" dirty="0">
              <a:solidFill>
                <a:schemeClr val="bg1"/>
              </a:solidFill>
              <a:latin typeface="Bahnschrift" panose="020B0502040204020203" pitchFamily="34" charset="0"/>
            </a:endParaRPr>
          </a:p>
          <a:p>
            <a:pPr>
              <a:buClr>
                <a:schemeClr val="bg1"/>
              </a:buClr>
            </a:pPr>
            <a:r>
              <a:rPr lang="en-US" dirty="0">
                <a:solidFill>
                  <a:srgbClr val="FFFFFF"/>
                </a:solidFill>
              </a:rPr>
              <a:t>Hybrid </a:t>
            </a:r>
            <a:r>
              <a:rPr lang="en-US" dirty="0">
                <a:solidFill>
                  <a:schemeClr val="bg1"/>
                </a:solidFill>
              </a:rPr>
              <a:t>CNN-LSTM</a:t>
            </a:r>
            <a:r>
              <a:rPr lang="en-US" dirty="0">
                <a:solidFill>
                  <a:srgbClr val="FFFFFF"/>
                </a:solidFill>
              </a:rPr>
              <a:t>  </a:t>
            </a:r>
            <a:r>
              <a:rPr lang="en-US" dirty="0">
                <a:solidFill>
                  <a:schemeClr val="bg1"/>
                </a:solidFill>
                <a:latin typeface="Bahnschrift" panose="020B0502040204020203" pitchFamily="34" charset="0"/>
              </a:rPr>
              <a:t>(</a:t>
            </a:r>
            <a:r>
              <a:rPr lang="en-US" cap="none" dirty="0">
                <a:solidFill>
                  <a:schemeClr val="bg1"/>
                </a:solidFill>
                <a:latin typeface="Bahnschrift" panose="020B0502040204020203" pitchFamily="34" charset="0"/>
              </a:rPr>
              <a:t>Accuracy achieved-  84.56</a:t>
            </a:r>
            <a:r>
              <a:rPr lang="en-US" dirty="0">
                <a:solidFill>
                  <a:schemeClr val="bg1"/>
                </a:solidFill>
                <a:latin typeface="Bahnschrift" panose="020B0502040204020203" pitchFamily="34" charset="0"/>
              </a:rPr>
              <a:t>%)</a:t>
            </a:r>
          </a:p>
          <a:p>
            <a:pPr marL="0" indent="0">
              <a:buNone/>
            </a:pPr>
            <a:endParaRPr lang="en-IN" dirty="0">
              <a:solidFill>
                <a:srgbClr val="FFFFFF"/>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3274025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1BF616-77CC-4DA8-8EAD-D802D8B7A6AE}"/>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D823064-7FE4-4F93-B681-1D6A9E8B6773}"/>
              </a:ext>
            </a:extLst>
          </p:cNvPr>
          <p:cNvSpPr>
            <a:spLocks noGrp="1"/>
          </p:cNvSpPr>
          <p:nvPr>
            <p:ph type="title"/>
          </p:nvPr>
        </p:nvSpPr>
        <p:spPr>
          <a:xfrm>
            <a:off x="913775" y="1"/>
            <a:ext cx="10364451" cy="1231900"/>
          </a:xfrm>
        </p:spPr>
        <p:txBody>
          <a:bodyPr/>
          <a:lstStyle/>
          <a:p>
            <a:r>
              <a:rPr lang="en-US" dirty="0">
                <a:solidFill>
                  <a:schemeClr val="bg1"/>
                </a:solidFill>
              </a:rPr>
              <a:t>Conclusion</a:t>
            </a:r>
          </a:p>
        </p:txBody>
      </p:sp>
      <p:sp>
        <p:nvSpPr>
          <p:cNvPr id="3" name="Content Placeholder 2">
            <a:extLst>
              <a:ext uri="{FF2B5EF4-FFF2-40B4-BE49-F238E27FC236}">
                <a16:creationId xmlns:a16="http://schemas.microsoft.com/office/drawing/2014/main" id="{19390688-D3AC-41A0-AA15-0C206349E1EE}"/>
              </a:ext>
            </a:extLst>
          </p:cNvPr>
          <p:cNvSpPr>
            <a:spLocks noGrp="1"/>
          </p:cNvSpPr>
          <p:nvPr>
            <p:ph idx="1"/>
          </p:nvPr>
        </p:nvSpPr>
        <p:spPr>
          <a:xfrm>
            <a:off x="913774" y="1663699"/>
            <a:ext cx="10364452" cy="4127501"/>
          </a:xfrm>
        </p:spPr>
        <p:txBody>
          <a:bodyPr>
            <a:normAutofit/>
          </a:bodyPr>
          <a:lstStyle/>
          <a:p>
            <a:pPr marL="0" indent="0">
              <a:buNone/>
            </a:pPr>
            <a:r>
              <a:rPr lang="en-US" cap="none" dirty="0">
                <a:solidFill>
                  <a:schemeClr val="bg1"/>
                </a:solidFill>
                <a:latin typeface="Bahnschrift" panose="020B0502040204020203" pitchFamily="34" charset="0"/>
              </a:rPr>
              <a:t>The model proposed in this paper gives the better accuracy in comparison to the other existing models. Therefore, sentimental analysis can be very useful for determining the views and emotions of the public about various trending topics (i.e. Business, products, politics).There are various machine learning models and deep learning models used to </a:t>
            </a:r>
            <a:r>
              <a:rPr lang="en-US" cap="none" dirty="0" err="1">
                <a:solidFill>
                  <a:schemeClr val="bg1"/>
                </a:solidFill>
                <a:latin typeface="Bahnschrift" panose="020B0502040204020203" pitchFamily="34" charset="0"/>
              </a:rPr>
              <a:t>analyse</a:t>
            </a:r>
            <a:r>
              <a:rPr lang="en-US" cap="none" dirty="0">
                <a:solidFill>
                  <a:schemeClr val="bg1"/>
                </a:solidFill>
                <a:latin typeface="Bahnschrift" panose="020B0502040204020203" pitchFamily="34" charset="0"/>
              </a:rPr>
              <a:t> and interpret the sentiments.</a:t>
            </a:r>
          </a:p>
        </p:txBody>
      </p:sp>
    </p:spTree>
    <p:extLst>
      <p:ext uri="{BB962C8B-B14F-4D97-AF65-F5344CB8AC3E}">
        <p14:creationId xmlns:p14="http://schemas.microsoft.com/office/powerpoint/2010/main" val="151249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1BF616-77CC-4DA8-8EAD-D802D8B7A6AE}"/>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D823064-7FE4-4F93-B681-1D6A9E8B6773}"/>
              </a:ext>
            </a:extLst>
          </p:cNvPr>
          <p:cNvSpPr>
            <a:spLocks noGrp="1"/>
          </p:cNvSpPr>
          <p:nvPr>
            <p:ph type="title"/>
          </p:nvPr>
        </p:nvSpPr>
        <p:spPr>
          <a:xfrm>
            <a:off x="913775" y="59161"/>
            <a:ext cx="10364451" cy="1121939"/>
          </a:xfrm>
        </p:spPr>
        <p:txBody>
          <a:bodyPr/>
          <a:lstStyle/>
          <a:p>
            <a:r>
              <a:rPr lang="en-US" dirty="0">
                <a:solidFill>
                  <a:schemeClr val="bg1"/>
                </a:solidFill>
              </a:rPr>
              <a:t>Future Work</a:t>
            </a:r>
          </a:p>
        </p:txBody>
      </p:sp>
      <p:sp>
        <p:nvSpPr>
          <p:cNvPr id="3" name="Content Placeholder 2">
            <a:extLst>
              <a:ext uri="{FF2B5EF4-FFF2-40B4-BE49-F238E27FC236}">
                <a16:creationId xmlns:a16="http://schemas.microsoft.com/office/drawing/2014/main" id="{19390688-D3AC-41A0-AA15-0C206349E1EE}"/>
              </a:ext>
            </a:extLst>
          </p:cNvPr>
          <p:cNvSpPr>
            <a:spLocks noGrp="1"/>
          </p:cNvSpPr>
          <p:nvPr>
            <p:ph idx="1"/>
          </p:nvPr>
        </p:nvSpPr>
        <p:spPr>
          <a:xfrm>
            <a:off x="913774" y="1663699"/>
            <a:ext cx="10364452" cy="4127501"/>
          </a:xfrm>
        </p:spPr>
        <p:txBody>
          <a:bodyPr>
            <a:normAutofit/>
          </a:bodyPr>
          <a:lstStyle/>
          <a:p>
            <a:pPr marL="0" indent="0">
              <a:buNone/>
            </a:pPr>
            <a:r>
              <a:rPr lang="en-US" cap="none" dirty="0">
                <a:solidFill>
                  <a:schemeClr val="bg1"/>
                </a:solidFill>
                <a:latin typeface="Bahnschrift" panose="020B0502040204020203" pitchFamily="34" charset="0"/>
              </a:rPr>
              <a:t>In future we can also include emoticons or emojis for sentimental analysis and different languages other than English can also be used for classification.</a:t>
            </a:r>
          </a:p>
        </p:txBody>
      </p:sp>
    </p:spTree>
    <p:extLst>
      <p:ext uri="{BB962C8B-B14F-4D97-AF65-F5344CB8AC3E}">
        <p14:creationId xmlns:p14="http://schemas.microsoft.com/office/powerpoint/2010/main" val="1045113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2100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B18AA4-0C20-4E3B-8F35-C8A712649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245626"/>
          </a:xfrm>
          <a:prstGeom prst="rect">
            <a:avLst/>
          </a:prstGeom>
          <a:ln>
            <a:noFill/>
          </a:ln>
          <a:effectLst>
            <a:outerShdw blurRad="279400" algn="tl" rotWithShape="0">
              <a:srgbClr val="000000">
                <a:alpha val="72000"/>
              </a:srgbClr>
            </a:outerShdw>
          </a:effectLst>
        </p:spPr>
      </p:pic>
      <p:sp>
        <p:nvSpPr>
          <p:cNvPr id="2" name="TextBox 1">
            <a:extLst>
              <a:ext uri="{FF2B5EF4-FFF2-40B4-BE49-F238E27FC236}">
                <a16:creationId xmlns:a16="http://schemas.microsoft.com/office/drawing/2014/main" id="{699DDBB3-1A48-46BE-B18D-D73E473F3EEA}"/>
              </a:ext>
            </a:extLst>
          </p:cNvPr>
          <p:cNvSpPr txBox="1"/>
          <p:nvPr/>
        </p:nvSpPr>
        <p:spPr>
          <a:xfrm>
            <a:off x="3298135" y="151585"/>
            <a:ext cx="7818782" cy="1446550"/>
          </a:xfrm>
          <a:prstGeom prst="rect">
            <a:avLst/>
          </a:prstGeom>
          <a:noFill/>
        </p:spPr>
        <p:txBody>
          <a:bodyPr wrap="square" rtlCol="0">
            <a:spAutoFit/>
          </a:bodyPr>
          <a:lstStyle/>
          <a:p>
            <a:r>
              <a:rPr lang="en-US" sz="8800" dirty="0">
                <a:solidFill>
                  <a:schemeClr val="bg1"/>
                </a:solidFill>
                <a:latin typeface="Bahnschrift" panose="020B0502040204020203" pitchFamily="34" charset="0"/>
              </a:rPr>
              <a:t>Thank You </a:t>
            </a:r>
            <a:endParaRPr lang="en-IN" sz="88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231388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FCE9A0-43AE-46F0-9F5E-3A90A096B826}"/>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9985"/>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BF2901A-F3E0-4976-9095-233E01686E5F}"/>
              </a:ext>
            </a:extLst>
          </p:cNvPr>
          <p:cNvSpPr txBox="1"/>
          <p:nvPr/>
        </p:nvSpPr>
        <p:spPr>
          <a:xfrm>
            <a:off x="489751" y="2782669"/>
            <a:ext cx="11212497" cy="1323439"/>
          </a:xfrm>
          <a:prstGeom prst="rect">
            <a:avLst/>
          </a:prstGeom>
          <a:noFill/>
        </p:spPr>
        <p:txBody>
          <a:bodyPr wrap="square" rtlCol="0">
            <a:spAutoFit/>
          </a:bodyPr>
          <a:lstStyle/>
          <a:p>
            <a:pPr algn="ctr"/>
            <a:r>
              <a:rPr lang="en-US" sz="4000" dirty="0">
                <a:solidFill>
                  <a:schemeClr val="bg1"/>
                </a:solidFill>
                <a:latin typeface="Bahnschrift" panose="020B0502040204020203" pitchFamily="34" charset="0"/>
              </a:rPr>
              <a:t>Effective Deep Learning Model using Twitter Records</a:t>
            </a:r>
          </a:p>
        </p:txBody>
      </p:sp>
    </p:spTree>
    <p:extLst>
      <p:ext uri="{BB962C8B-B14F-4D97-AF65-F5344CB8AC3E}">
        <p14:creationId xmlns:p14="http://schemas.microsoft.com/office/powerpoint/2010/main" val="204189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8B8DEB-114C-469D-AA58-9A49AE25731B}"/>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9985"/>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8AA8540-DE85-41AD-9152-6E4561A461B4}"/>
              </a:ext>
            </a:extLst>
          </p:cNvPr>
          <p:cNvSpPr>
            <a:spLocks noGrp="1"/>
          </p:cNvSpPr>
          <p:nvPr>
            <p:ph type="title"/>
          </p:nvPr>
        </p:nvSpPr>
        <p:spPr>
          <a:xfrm>
            <a:off x="722560" y="147149"/>
            <a:ext cx="10515600" cy="1009142"/>
          </a:xfrm>
        </p:spPr>
        <p:txBody>
          <a:bodyPr/>
          <a:lstStyle/>
          <a:p>
            <a:r>
              <a:rPr lang="en-US" sz="3200" dirty="0" err="1">
                <a:solidFill>
                  <a:schemeClr val="bg1"/>
                </a:solidFill>
                <a:latin typeface="Bahnschrift" panose="020B0502040204020203" pitchFamily="34" charset="0"/>
              </a:rPr>
              <a:t>oBJECTIVE</a:t>
            </a:r>
            <a:endParaRPr lang="en-US" sz="3200" dirty="0">
              <a:solidFill>
                <a:schemeClr val="bg1"/>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3CFE4ED8-648D-4797-9C52-3C4513033A1F}"/>
              </a:ext>
            </a:extLst>
          </p:cNvPr>
          <p:cNvSpPr>
            <a:spLocks noGrp="1"/>
          </p:cNvSpPr>
          <p:nvPr>
            <p:ph idx="1"/>
          </p:nvPr>
        </p:nvSpPr>
        <p:spPr>
          <a:xfrm>
            <a:off x="722560" y="1303440"/>
            <a:ext cx="10515600" cy="3456589"/>
          </a:xfrm>
        </p:spPr>
        <p:txBody>
          <a:bodyPr>
            <a:normAutofit/>
          </a:bodyPr>
          <a:lstStyle/>
          <a:p>
            <a:pPr marL="0" indent="0" algn="just">
              <a:buNone/>
            </a:pPr>
            <a:r>
              <a:rPr lang="en-US" sz="2000" cap="none" dirty="0">
                <a:solidFill>
                  <a:schemeClr val="bg1"/>
                </a:solidFill>
                <a:latin typeface="Bahnschrift" panose="020B0502040204020203" pitchFamily="34" charset="0"/>
              </a:rPr>
              <a:t>The objective of this Research is to perform sentimental analysis using social media platform twitter.</a:t>
            </a:r>
          </a:p>
        </p:txBody>
      </p:sp>
    </p:spTree>
    <p:extLst>
      <p:ext uri="{BB962C8B-B14F-4D97-AF65-F5344CB8AC3E}">
        <p14:creationId xmlns:p14="http://schemas.microsoft.com/office/powerpoint/2010/main" val="2294944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31F3FB-404A-40C9-AFA8-844DAFE7E060}"/>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9985"/>
                    </a14:imgEffect>
                    <a14:imgEffect>
                      <a14:saturation sat="8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AF5A601-DAE4-4581-9BA1-38EF12CF1720}"/>
              </a:ext>
            </a:extLst>
          </p:cNvPr>
          <p:cNvSpPr>
            <a:spLocks noGrp="1"/>
          </p:cNvSpPr>
          <p:nvPr>
            <p:ph type="title"/>
          </p:nvPr>
        </p:nvSpPr>
        <p:spPr>
          <a:xfrm>
            <a:off x="523413" y="0"/>
            <a:ext cx="10515600" cy="1325563"/>
          </a:xfrm>
        </p:spPr>
        <p:txBody>
          <a:bodyPr/>
          <a:lstStyle/>
          <a:p>
            <a:pPr algn="ctr"/>
            <a:r>
              <a:rPr lang="en-US" dirty="0"/>
              <a:t>    </a:t>
            </a:r>
            <a:r>
              <a:rPr lang="en-US" sz="3200" dirty="0">
                <a:latin typeface="Bahnschrift" panose="020B0502040204020203" pitchFamily="34" charset="0"/>
              </a:rPr>
              <a:t>	</a:t>
            </a:r>
            <a:r>
              <a:rPr lang="en-US" sz="3200" dirty="0">
                <a:solidFill>
                  <a:schemeClr val="bg1"/>
                </a:solidFill>
                <a:latin typeface="Bahnschrift" panose="020B0502040204020203" pitchFamily="34" charset="0"/>
              </a:rPr>
              <a:t>Abstraction</a:t>
            </a:r>
            <a:r>
              <a:rPr lang="en-US" dirty="0">
                <a:latin typeface="+mn-lt"/>
              </a:rPr>
              <a:t> </a:t>
            </a:r>
          </a:p>
        </p:txBody>
      </p:sp>
      <p:sp>
        <p:nvSpPr>
          <p:cNvPr id="3" name="Content Placeholder 2">
            <a:extLst>
              <a:ext uri="{FF2B5EF4-FFF2-40B4-BE49-F238E27FC236}">
                <a16:creationId xmlns:a16="http://schemas.microsoft.com/office/drawing/2014/main" id="{4F7DFFE3-FDEA-4E81-B3F7-8A15750819ED}"/>
              </a:ext>
            </a:extLst>
          </p:cNvPr>
          <p:cNvSpPr>
            <a:spLocks noGrp="1"/>
          </p:cNvSpPr>
          <p:nvPr>
            <p:ph idx="1"/>
          </p:nvPr>
        </p:nvSpPr>
        <p:spPr>
          <a:xfrm>
            <a:off x="838200" y="1050732"/>
            <a:ext cx="10515600" cy="4756536"/>
          </a:xfrm>
        </p:spPr>
        <p:txBody>
          <a:bodyPr>
            <a:normAutofit/>
          </a:bodyPr>
          <a:lstStyle/>
          <a:p>
            <a:pPr algn="just"/>
            <a:endParaRPr lang="en-US" sz="2000" i="0" dirty="0">
              <a:effectLst/>
              <a:latin typeface="Bahnschrift" panose="020B0502040204020203" pitchFamily="34" charset="0"/>
              <a:cs typeface="Times New Roman" panose="02020603050405020304" pitchFamily="18" charset="0"/>
            </a:endParaRPr>
          </a:p>
          <a:p>
            <a:pPr marL="0" indent="0" algn="just">
              <a:buNone/>
            </a:pPr>
            <a:r>
              <a:rPr lang="en-US" sz="2000" b="0" i="0" cap="none" dirty="0">
                <a:solidFill>
                  <a:schemeClr val="bg1"/>
                </a:solidFill>
                <a:effectLst/>
                <a:latin typeface="Bahnschrift" panose="020B0502040204020203" pitchFamily="34" charset="0"/>
              </a:rPr>
              <a:t>Now a days sentimental analysis is widely used to understand and interpret the opinion, speculations and reaction of the population. Sentimental analysis helps in identifying the reaction of people towards a topic, person or brand which helps in improving brand image, updating strategies, and knowing the customers demands and needs. The objective of this paper is to perform sentimental analysis using social media platform twitter.</a:t>
            </a:r>
          </a:p>
        </p:txBody>
      </p:sp>
    </p:spTree>
    <p:extLst>
      <p:ext uri="{BB962C8B-B14F-4D97-AF65-F5344CB8AC3E}">
        <p14:creationId xmlns:p14="http://schemas.microsoft.com/office/powerpoint/2010/main" val="288983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E674DF-1A38-44D9-9CC0-1FFFCCFC3D91}"/>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90C678B7-0782-4643-BC68-615F41984676}"/>
              </a:ext>
            </a:extLst>
          </p:cNvPr>
          <p:cNvSpPr>
            <a:spLocks noGrp="1"/>
          </p:cNvSpPr>
          <p:nvPr>
            <p:ph type="title"/>
          </p:nvPr>
        </p:nvSpPr>
        <p:spPr>
          <a:xfrm>
            <a:off x="1028075" y="-188488"/>
            <a:ext cx="10364451" cy="1596177"/>
          </a:xfrm>
        </p:spPr>
        <p:txBody>
          <a:bodyPr/>
          <a:lstStyle/>
          <a:p>
            <a:r>
              <a:rPr lang="en-US" dirty="0">
                <a:solidFill>
                  <a:schemeClr val="bg1"/>
                </a:solidFill>
              </a:rPr>
              <a:t>Deep Learning	</a:t>
            </a:r>
          </a:p>
        </p:txBody>
      </p:sp>
      <p:sp>
        <p:nvSpPr>
          <p:cNvPr id="3" name="Content Placeholder 2">
            <a:extLst>
              <a:ext uri="{FF2B5EF4-FFF2-40B4-BE49-F238E27FC236}">
                <a16:creationId xmlns:a16="http://schemas.microsoft.com/office/drawing/2014/main" id="{C05328AB-C5D2-4C11-9F7E-40A346E4DD06}"/>
              </a:ext>
            </a:extLst>
          </p:cNvPr>
          <p:cNvSpPr>
            <a:spLocks noGrp="1"/>
          </p:cNvSpPr>
          <p:nvPr>
            <p:ph idx="1"/>
          </p:nvPr>
        </p:nvSpPr>
        <p:spPr>
          <a:xfrm>
            <a:off x="913774" y="1511299"/>
            <a:ext cx="10364452" cy="3835400"/>
          </a:xfrm>
        </p:spPr>
        <p:txBody>
          <a:bodyPr>
            <a:normAutofit/>
          </a:bodyPr>
          <a:lstStyle/>
          <a:p>
            <a:pPr algn="just">
              <a:lnSpc>
                <a:spcPct val="100000"/>
              </a:lnSpc>
              <a:buClr>
                <a:schemeClr val="bg1"/>
              </a:buClr>
            </a:pPr>
            <a:r>
              <a:rPr lang="en-US" sz="2000" cap="none" dirty="0">
                <a:solidFill>
                  <a:schemeClr val="bg1"/>
                </a:solidFill>
                <a:latin typeface="Bahnschrift" panose="020B0502040204020203" pitchFamily="34" charset="0"/>
              </a:rPr>
              <a:t>Deep learning is an AI function that mimics the workings of the human brain in processing data for use in detecting objects, recognizing speech, translating languages, and making decisions.</a:t>
            </a:r>
          </a:p>
          <a:p>
            <a:pPr marL="0" indent="0" algn="just">
              <a:lnSpc>
                <a:spcPct val="100000"/>
              </a:lnSpc>
              <a:buClr>
                <a:schemeClr val="bg1"/>
              </a:buClr>
              <a:buNone/>
            </a:pPr>
            <a:endParaRPr lang="en-US" sz="2000" cap="none" dirty="0">
              <a:solidFill>
                <a:schemeClr val="bg1"/>
              </a:solidFill>
              <a:latin typeface="Bahnschrift" panose="020B0502040204020203" pitchFamily="34" charset="0"/>
            </a:endParaRPr>
          </a:p>
          <a:p>
            <a:pPr algn="just">
              <a:lnSpc>
                <a:spcPct val="100000"/>
              </a:lnSpc>
              <a:buClr>
                <a:schemeClr val="bg1"/>
              </a:buClr>
            </a:pPr>
            <a:r>
              <a:rPr lang="en-US" sz="2000" cap="none" dirty="0">
                <a:solidFill>
                  <a:schemeClr val="bg1"/>
                </a:solidFill>
                <a:latin typeface="Bahnschrift" panose="020B0502040204020203" pitchFamily="34" charset="0"/>
              </a:rPr>
              <a:t>Deep learning is able to learn without human supervision, drawing from data that is both structured or unstructured and labeled or unlabeled.</a:t>
            </a:r>
          </a:p>
          <a:p>
            <a:pPr marL="0" indent="0" algn="just">
              <a:lnSpc>
                <a:spcPct val="100000"/>
              </a:lnSpc>
              <a:buClr>
                <a:schemeClr val="bg1"/>
              </a:buClr>
              <a:buNone/>
            </a:pPr>
            <a:endParaRPr lang="en-US" sz="2000" cap="none" dirty="0">
              <a:solidFill>
                <a:schemeClr val="bg1"/>
              </a:solidFill>
              <a:latin typeface="Bahnschrift" panose="020B0502040204020203" pitchFamily="34" charset="0"/>
            </a:endParaRPr>
          </a:p>
          <a:p>
            <a:pPr algn="just">
              <a:lnSpc>
                <a:spcPct val="100000"/>
              </a:lnSpc>
              <a:buClr>
                <a:schemeClr val="bg1"/>
              </a:buClr>
            </a:pPr>
            <a:r>
              <a:rPr lang="en-US" sz="2000" cap="none" dirty="0">
                <a:solidFill>
                  <a:schemeClr val="bg1"/>
                </a:solidFill>
                <a:latin typeface="Bahnschrift" panose="020B0502040204020203" pitchFamily="34" charset="0"/>
              </a:rPr>
              <a:t>Deep learning, a form of machine learning, can be used to help detect fraud or money laundering, NLP tasks among other functions.</a:t>
            </a:r>
          </a:p>
        </p:txBody>
      </p:sp>
    </p:spTree>
    <p:extLst>
      <p:ext uri="{BB962C8B-B14F-4D97-AF65-F5344CB8AC3E}">
        <p14:creationId xmlns:p14="http://schemas.microsoft.com/office/powerpoint/2010/main" val="241059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E674DF-1A38-44D9-9CC0-1FFFCCFC3D91}"/>
              </a:ext>
            </a:extLst>
          </p:cNvPr>
          <p:cNvPicPr>
            <a:picLocks noChangeAspect="1"/>
          </p:cNvPicPr>
          <p:nvPr/>
        </p:nvPicPr>
        <p:blipFill>
          <a:blip r:embed="rId2"/>
          <a:stretch>
            <a:fillRect/>
          </a:stretch>
        </p:blipFill>
        <p:spPr>
          <a:xfrm>
            <a:off x="-12780" y="-56899"/>
            <a:ext cx="12192000" cy="6857999"/>
          </a:xfrm>
          <a:prstGeom prst="rect">
            <a:avLst/>
          </a:prstGeom>
        </p:spPr>
      </p:pic>
      <p:sp>
        <p:nvSpPr>
          <p:cNvPr id="2" name="Title 1">
            <a:extLst>
              <a:ext uri="{FF2B5EF4-FFF2-40B4-BE49-F238E27FC236}">
                <a16:creationId xmlns:a16="http://schemas.microsoft.com/office/drawing/2014/main" id="{90C678B7-0782-4643-BC68-615F41984676}"/>
              </a:ext>
            </a:extLst>
          </p:cNvPr>
          <p:cNvSpPr>
            <a:spLocks noGrp="1"/>
          </p:cNvSpPr>
          <p:nvPr>
            <p:ph type="title"/>
          </p:nvPr>
        </p:nvSpPr>
        <p:spPr>
          <a:xfrm>
            <a:off x="1155414" y="-205277"/>
            <a:ext cx="10364451" cy="1596177"/>
          </a:xfrm>
        </p:spPr>
        <p:txBody>
          <a:bodyPr/>
          <a:lstStyle/>
          <a:p>
            <a:r>
              <a:rPr lang="en-US" dirty="0">
                <a:solidFill>
                  <a:schemeClr val="bg1"/>
                </a:solidFill>
              </a:rPr>
              <a:t>EXISTING MODEL	</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599D1C0-1878-4119-9A2F-7A0DFD095099}"/>
                  </a:ext>
                </a:extLst>
              </p14:cNvPr>
              <p14:cNvContentPartPr/>
              <p14:nvPr/>
            </p14:nvContentPartPr>
            <p14:xfrm>
              <a:off x="13982460" y="3149320"/>
              <a:ext cx="360" cy="360"/>
            </p14:xfrm>
          </p:contentPart>
        </mc:Choice>
        <mc:Fallback xmlns="">
          <p:pic>
            <p:nvPicPr>
              <p:cNvPr id="7" name="Ink 6">
                <a:extLst>
                  <a:ext uri="{FF2B5EF4-FFF2-40B4-BE49-F238E27FC236}">
                    <a16:creationId xmlns:a16="http://schemas.microsoft.com/office/drawing/2014/main" id="{F599D1C0-1878-4119-9A2F-7A0DFD095099}"/>
                  </a:ext>
                </a:extLst>
              </p:cNvPr>
              <p:cNvPicPr/>
              <p:nvPr/>
            </p:nvPicPr>
            <p:blipFill>
              <a:blip r:embed="rId4"/>
              <a:stretch>
                <a:fillRect/>
              </a:stretch>
            </p:blipFill>
            <p:spPr>
              <a:xfrm>
                <a:off x="13973820" y="31403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FE57860-297C-4CC8-9C57-825FA358BACF}"/>
                  </a:ext>
                </a:extLst>
              </p14:cNvPr>
              <p14:cNvContentPartPr/>
              <p14:nvPr/>
            </p14:nvContentPartPr>
            <p14:xfrm>
              <a:off x="5549960" y="2234920"/>
              <a:ext cx="360" cy="360"/>
            </p14:xfrm>
          </p:contentPart>
        </mc:Choice>
        <mc:Fallback xmlns="">
          <p:pic>
            <p:nvPicPr>
              <p:cNvPr id="8" name="Ink 7">
                <a:extLst>
                  <a:ext uri="{FF2B5EF4-FFF2-40B4-BE49-F238E27FC236}">
                    <a16:creationId xmlns:a16="http://schemas.microsoft.com/office/drawing/2014/main" id="{3FE57860-297C-4CC8-9C57-825FA358BACF}"/>
                  </a:ext>
                </a:extLst>
              </p:cNvPr>
              <p:cNvPicPr/>
              <p:nvPr/>
            </p:nvPicPr>
            <p:blipFill>
              <a:blip r:embed="rId4"/>
              <a:stretch>
                <a:fillRect/>
              </a:stretch>
            </p:blipFill>
            <p:spPr>
              <a:xfrm>
                <a:off x="5540960" y="22259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097980D-7F0E-4F1A-9EB8-C62B97B9D935}"/>
                  </a:ext>
                </a:extLst>
              </p14:cNvPr>
              <p14:cNvContentPartPr/>
              <p14:nvPr/>
            </p14:nvContentPartPr>
            <p14:xfrm>
              <a:off x="5549960" y="1714360"/>
              <a:ext cx="360" cy="360"/>
            </p14:xfrm>
          </p:contentPart>
        </mc:Choice>
        <mc:Fallback xmlns="">
          <p:pic>
            <p:nvPicPr>
              <p:cNvPr id="9" name="Ink 8">
                <a:extLst>
                  <a:ext uri="{FF2B5EF4-FFF2-40B4-BE49-F238E27FC236}">
                    <a16:creationId xmlns:a16="http://schemas.microsoft.com/office/drawing/2014/main" id="{7097980D-7F0E-4F1A-9EB8-C62B97B9D935}"/>
                  </a:ext>
                </a:extLst>
              </p:cNvPr>
              <p:cNvPicPr/>
              <p:nvPr/>
            </p:nvPicPr>
            <p:blipFill>
              <a:blip r:embed="rId4"/>
              <a:stretch>
                <a:fillRect/>
              </a:stretch>
            </p:blipFill>
            <p:spPr>
              <a:xfrm>
                <a:off x="5540960" y="1705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8488B171-B3D4-431A-98DF-6746F9A8CE55}"/>
                  </a:ext>
                </a:extLst>
              </p14:cNvPr>
              <p14:cNvContentPartPr/>
              <p14:nvPr/>
            </p14:nvContentPartPr>
            <p14:xfrm>
              <a:off x="5295800" y="1663240"/>
              <a:ext cx="360" cy="360"/>
            </p14:xfrm>
          </p:contentPart>
        </mc:Choice>
        <mc:Fallback xmlns="">
          <p:pic>
            <p:nvPicPr>
              <p:cNvPr id="10" name="Ink 9">
                <a:extLst>
                  <a:ext uri="{FF2B5EF4-FFF2-40B4-BE49-F238E27FC236}">
                    <a16:creationId xmlns:a16="http://schemas.microsoft.com/office/drawing/2014/main" id="{8488B171-B3D4-431A-98DF-6746F9A8CE55}"/>
                  </a:ext>
                </a:extLst>
              </p:cNvPr>
              <p:cNvPicPr/>
              <p:nvPr/>
            </p:nvPicPr>
            <p:blipFill>
              <a:blip r:embed="rId4"/>
              <a:stretch>
                <a:fillRect/>
              </a:stretch>
            </p:blipFill>
            <p:spPr>
              <a:xfrm>
                <a:off x="5286800" y="1654240"/>
                <a:ext cx="18000" cy="18000"/>
              </a:xfrm>
              <a:prstGeom prst="rect">
                <a:avLst/>
              </a:prstGeom>
            </p:spPr>
          </p:pic>
        </mc:Fallback>
      </mc:AlternateContent>
      <p:sp>
        <p:nvSpPr>
          <p:cNvPr id="12" name="Rectangle 11">
            <a:extLst>
              <a:ext uri="{FF2B5EF4-FFF2-40B4-BE49-F238E27FC236}">
                <a16:creationId xmlns:a16="http://schemas.microsoft.com/office/drawing/2014/main" id="{D7AF87BD-9B0E-4DFF-B8D5-5F66C78E8CB0}"/>
              </a:ext>
            </a:extLst>
          </p:cNvPr>
          <p:cNvSpPr/>
          <p:nvPr/>
        </p:nvSpPr>
        <p:spPr>
          <a:xfrm>
            <a:off x="5295800" y="1346327"/>
            <a:ext cx="1651160" cy="499699"/>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Dataset(Tweets)</a:t>
            </a:r>
            <a:endParaRPr lang="en-IN" dirty="0">
              <a:solidFill>
                <a:srgbClr val="FFFFFF"/>
              </a:solidFill>
            </a:endParaRPr>
          </a:p>
        </p:txBody>
      </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64775E5D-7EC2-4423-B7BF-7FD513506C5B}"/>
                  </a:ext>
                </a:extLst>
              </p14:cNvPr>
              <p14:cNvContentPartPr/>
              <p14:nvPr/>
            </p14:nvContentPartPr>
            <p14:xfrm>
              <a:off x="5117960" y="1752520"/>
              <a:ext cx="360" cy="360"/>
            </p14:xfrm>
          </p:contentPart>
        </mc:Choice>
        <mc:Fallback xmlns="">
          <p:pic>
            <p:nvPicPr>
              <p:cNvPr id="13" name="Ink 12">
                <a:extLst>
                  <a:ext uri="{FF2B5EF4-FFF2-40B4-BE49-F238E27FC236}">
                    <a16:creationId xmlns:a16="http://schemas.microsoft.com/office/drawing/2014/main" id="{64775E5D-7EC2-4423-B7BF-7FD513506C5B}"/>
                  </a:ext>
                </a:extLst>
              </p:cNvPr>
              <p:cNvPicPr/>
              <p:nvPr/>
            </p:nvPicPr>
            <p:blipFill>
              <a:blip r:embed="rId4"/>
              <a:stretch>
                <a:fillRect/>
              </a:stretch>
            </p:blipFill>
            <p:spPr>
              <a:xfrm>
                <a:off x="5108960" y="17435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4AD4EF2-710E-4552-84DC-44A0841B9320}"/>
                  </a:ext>
                </a:extLst>
              </p14:cNvPr>
              <p14:cNvContentPartPr/>
              <p14:nvPr/>
            </p14:nvContentPartPr>
            <p14:xfrm>
              <a:off x="5257640" y="1651000"/>
              <a:ext cx="360" cy="360"/>
            </p14:xfrm>
          </p:contentPart>
        </mc:Choice>
        <mc:Fallback xmlns="">
          <p:pic>
            <p:nvPicPr>
              <p:cNvPr id="14" name="Ink 13">
                <a:extLst>
                  <a:ext uri="{FF2B5EF4-FFF2-40B4-BE49-F238E27FC236}">
                    <a16:creationId xmlns:a16="http://schemas.microsoft.com/office/drawing/2014/main" id="{54AD4EF2-710E-4552-84DC-44A0841B9320}"/>
                  </a:ext>
                </a:extLst>
              </p:cNvPr>
              <p:cNvPicPr/>
              <p:nvPr/>
            </p:nvPicPr>
            <p:blipFill>
              <a:blip r:embed="rId4"/>
              <a:stretch>
                <a:fillRect/>
              </a:stretch>
            </p:blipFill>
            <p:spPr>
              <a:xfrm>
                <a:off x="5248640" y="164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54F4436A-EC48-4C63-9C35-76E7D5AD35D0}"/>
                  </a:ext>
                </a:extLst>
              </p14:cNvPr>
              <p14:cNvContentPartPr/>
              <p14:nvPr/>
            </p14:nvContentPartPr>
            <p14:xfrm>
              <a:off x="4914920" y="1797880"/>
              <a:ext cx="360" cy="5040"/>
            </p14:xfrm>
          </p:contentPart>
        </mc:Choice>
        <mc:Fallback xmlns="">
          <p:pic>
            <p:nvPicPr>
              <p:cNvPr id="15" name="Ink 14">
                <a:extLst>
                  <a:ext uri="{FF2B5EF4-FFF2-40B4-BE49-F238E27FC236}">
                    <a16:creationId xmlns:a16="http://schemas.microsoft.com/office/drawing/2014/main" id="{54F4436A-EC48-4C63-9C35-76E7D5AD35D0}"/>
                  </a:ext>
                </a:extLst>
              </p:cNvPr>
              <p:cNvPicPr/>
              <p:nvPr/>
            </p:nvPicPr>
            <p:blipFill>
              <a:blip r:embed="rId4"/>
              <a:stretch>
                <a:fillRect/>
              </a:stretch>
            </p:blipFill>
            <p:spPr>
              <a:xfrm>
                <a:off x="4905920" y="1789240"/>
                <a:ext cx="18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4D516AC0-04FD-40FF-B098-A1B852040CD9}"/>
                  </a:ext>
                </a:extLst>
              </p14:cNvPr>
              <p14:cNvContentPartPr/>
              <p14:nvPr/>
            </p14:nvContentPartPr>
            <p14:xfrm>
              <a:off x="5066840" y="1790680"/>
              <a:ext cx="360" cy="360"/>
            </p14:xfrm>
          </p:contentPart>
        </mc:Choice>
        <mc:Fallback xmlns="">
          <p:pic>
            <p:nvPicPr>
              <p:cNvPr id="16" name="Ink 15">
                <a:extLst>
                  <a:ext uri="{FF2B5EF4-FFF2-40B4-BE49-F238E27FC236}">
                    <a16:creationId xmlns:a16="http://schemas.microsoft.com/office/drawing/2014/main" id="{4D516AC0-04FD-40FF-B098-A1B852040CD9}"/>
                  </a:ext>
                </a:extLst>
              </p:cNvPr>
              <p:cNvPicPr/>
              <p:nvPr/>
            </p:nvPicPr>
            <p:blipFill>
              <a:blip r:embed="rId4"/>
              <a:stretch>
                <a:fillRect/>
              </a:stretch>
            </p:blipFill>
            <p:spPr>
              <a:xfrm>
                <a:off x="5057840" y="1781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6660308-6B60-4A58-A0F0-70A75F7EACF4}"/>
                  </a:ext>
                </a:extLst>
              </p14:cNvPr>
              <p14:cNvContentPartPr/>
              <p14:nvPr/>
            </p14:nvContentPartPr>
            <p14:xfrm>
              <a:off x="5359160" y="1701400"/>
              <a:ext cx="360" cy="360"/>
            </p14:xfrm>
          </p:contentPart>
        </mc:Choice>
        <mc:Fallback xmlns="">
          <p:pic>
            <p:nvPicPr>
              <p:cNvPr id="17" name="Ink 16">
                <a:extLst>
                  <a:ext uri="{FF2B5EF4-FFF2-40B4-BE49-F238E27FC236}">
                    <a16:creationId xmlns:a16="http://schemas.microsoft.com/office/drawing/2014/main" id="{F6660308-6B60-4A58-A0F0-70A75F7EACF4}"/>
                  </a:ext>
                </a:extLst>
              </p:cNvPr>
              <p:cNvPicPr/>
              <p:nvPr/>
            </p:nvPicPr>
            <p:blipFill>
              <a:blip r:embed="rId4"/>
              <a:stretch>
                <a:fillRect/>
              </a:stretch>
            </p:blipFill>
            <p:spPr>
              <a:xfrm>
                <a:off x="5350160" y="1692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13E5A165-B45E-47E9-947E-74B88B144E26}"/>
                  </a:ext>
                </a:extLst>
              </p14:cNvPr>
              <p14:cNvContentPartPr/>
              <p14:nvPr/>
            </p14:nvContentPartPr>
            <p14:xfrm>
              <a:off x="7568840" y="2839360"/>
              <a:ext cx="360" cy="5400"/>
            </p14:xfrm>
          </p:contentPart>
        </mc:Choice>
        <mc:Fallback xmlns="">
          <p:pic>
            <p:nvPicPr>
              <p:cNvPr id="18" name="Ink 17">
                <a:extLst>
                  <a:ext uri="{FF2B5EF4-FFF2-40B4-BE49-F238E27FC236}">
                    <a16:creationId xmlns:a16="http://schemas.microsoft.com/office/drawing/2014/main" id="{13E5A165-B45E-47E9-947E-74B88B144E26}"/>
                  </a:ext>
                </a:extLst>
              </p:cNvPr>
              <p:cNvPicPr/>
              <p:nvPr/>
            </p:nvPicPr>
            <p:blipFill>
              <a:blip r:embed="rId4"/>
              <a:stretch>
                <a:fillRect/>
              </a:stretch>
            </p:blipFill>
            <p:spPr>
              <a:xfrm>
                <a:off x="7559840" y="2830720"/>
                <a:ext cx="18000" cy="23040"/>
              </a:xfrm>
              <a:prstGeom prst="rect">
                <a:avLst/>
              </a:prstGeom>
            </p:spPr>
          </p:pic>
        </mc:Fallback>
      </mc:AlternateContent>
      <p:sp>
        <p:nvSpPr>
          <p:cNvPr id="19" name="Rectangle 18">
            <a:extLst>
              <a:ext uri="{FF2B5EF4-FFF2-40B4-BE49-F238E27FC236}">
                <a16:creationId xmlns:a16="http://schemas.microsoft.com/office/drawing/2014/main" id="{4B66BA2B-5814-4F85-A4E8-840FD6DD607D}"/>
              </a:ext>
            </a:extLst>
          </p:cNvPr>
          <p:cNvSpPr/>
          <p:nvPr/>
        </p:nvSpPr>
        <p:spPr>
          <a:xfrm>
            <a:off x="5257640" y="2374324"/>
            <a:ext cx="1651160" cy="499699"/>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Pre-processing</a:t>
            </a:r>
            <a:endParaRPr lang="en-IN" dirty="0">
              <a:solidFill>
                <a:srgbClr val="FFFFFF"/>
              </a:solidFill>
            </a:endParaRPr>
          </a:p>
        </p:txBody>
      </p:sp>
      <p:sp>
        <p:nvSpPr>
          <p:cNvPr id="20" name="Rectangle 19">
            <a:extLst>
              <a:ext uri="{FF2B5EF4-FFF2-40B4-BE49-F238E27FC236}">
                <a16:creationId xmlns:a16="http://schemas.microsoft.com/office/drawing/2014/main" id="{A1EC2C1D-2602-43C4-A0D5-AEF5C60C6086}"/>
              </a:ext>
            </a:extLst>
          </p:cNvPr>
          <p:cNvSpPr/>
          <p:nvPr/>
        </p:nvSpPr>
        <p:spPr>
          <a:xfrm>
            <a:off x="5295800" y="3320736"/>
            <a:ext cx="1651160" cy="499699"/>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Transformation</a:t>
            </a:r>
            <a:endParaRPr lang="en-IN" dirty="0">
              <a:solidFill>
                <a:srgbClr val="FFFFFF"/>
              </a:solidFill>
            </a:endParaRPr>
          </a:p>
        </p:txBody>
      </p:sp>
      <p:sp>
        <p:nvSpPr>
          <p:cNvPr id="21" name="Rectangle 20">
            <a:extLst>
              <a:ext uri="{FF2B5EF4-FFF2-40B4-BE49-F238E27FC236}">
                <a16:creationId xmlns:a16="http://schemas.microsoft.com/office/drawing/2014/main" id="{CC85BC17-62A9-48C0-AAE3-22A396EB367A}"/>
              </a:ext>
            </a:extLst>
          </p:cNvPr>
          <p:cNvSpPr/>
          <p:nvPr/>
        </p:nvSpPr>
        <p:spPr>
          <a:xfrm>
            <a:off x="1885741" y="4710733"/>
            <a:ext cx="1651160" cy="965986"/>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Simple RNN(Accuracy-75.18)</a:t>
            </a:r>
            <a:endParaRPr lang="en-IN" dirty="0">
              <a:solidFill>
                <a:srgbClr val="FFFFFF"/>
              </a:solidFill>
            </a:endParaRPr>
          </a:p>
        </p:txBody>
      </p:sp>
      <p:sp>
        <p:nvSpPr>
          <p:cNvPr id="22" name="Rectangle 21">
            <a:extLst>
              <a:ext uri="{FF2B5EF4-FFF2-40B4-BE49-F238E27FC236}">
                <a16:creationId xmlns:a16="http://schemas.microsoft.com/office/drawing/2014/main" id="{E0B30A0C-A3D6-4895-AF55-E3FE898A25AA}"/>
              </a:ext>
            </a:extLst>
          </p:cNvPr>
          <p:cNvSpPr/>
          <p:nvPr/>
        </p:nvSpPr>
        <p:spPr>
          <a:xfrm>
            <a:off x="4105370" y="4710733"/>
            <a:ext cx="1651160" cy="965996"/>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Single LSTM (Accuracy-80.34)</a:t>
            </a:r>
            <a:endParaRPr lang="en-IN" dirty="0">
              <a:solidFill>
                <a:srgbClr val="FFFFFF"/>
              </a:solidFill>
            </a:endParaRPr>
          </a:p>
        </p:txBody>
      </p:sp>
      <p:sp>
        <p:nvSpPr>
          <p:cNvPr id="23" name="Rectangle 22">
            <a:extLst>
              <a:ext uri="{FF2B5EF4-FFF2-40B4-BE49-F238E27FC236}">
                <a16:creationId xmlns:a16="http://schemas.microsoft.com/office/drawing/2014/main" id="{23A400BE-177C-4DFE-AE39-D7448B15B57E}"/>
              </a:ext>
            </a:extLst>
          </p:cNvPr>
          <p:cNvSpPr/>
          <p:nvPr/>
        </p:nvSpPr>
        <p:spPr>
          <a:xfrm>
            <a:off x="6324999" y="4710733"/>
            <a:ext cx="1651160" cy="965996"/>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Bidirectional LSTM (Accuracy-76.34</a:t>
            </a:r>
            <a:endParaRPr lang="en-IN" dirty="0">
              <a:solidFill>
                <a:srgbClr val="FFFFFF"/>
              </a:solidFill>
            </a:endParaRPr>
          </a:p>
        </p:txBody>
      </p:sp>
      <p:sp>
        <p:nvSpPr>
          <p:cNvPr id="24" name="Rectangle 23">
            <a:extLst>
              <a:ext uri="{FF2B5EF4-FFF2-40B4-BE49-F238E27FC236}">
                <a16:creationId xmlns:a16="http://schemas.microsoft.com/office/drawing/2014/main" id="{E44F7F05-EAB6-4C60-A1AE-5C44C1517E5F}"/>
              </a:ext>
            </a:extLst>
          </p:cNvPr>
          <p:cNvSpPr/>
          <p:nvPr/>
        </p:nvSpPr>
        <p:spPr>
          <a:xfrm>
            <a:off x="8479723" y="4729751"/>
            <a:ext cx="1651160" cy="946969"/>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1D CNN (Accuracy-81.34</a:t>
            </a:r>
            <a:endParaRPr lang="en-IN" dirty="0">
              <a:solidFill>
                <a:srgbClr val="FFFFFF"/>
              </a:solidFill>
            </a:endParaRPr>
          </a:p>
        </p:txBody>
      </p:sp>
      <p:sp>
        <p:nvSpPr>
          <p:cNvPr id="25" name="Rectangle 24">
            <a:extLst>
              <a:ext uri="{FF2B5EF4-FFF2-40B4-BE49-F238E27FC236}">
                <a16:creationId xmlns:a16="http://schemas.microsoft.com/office/drawing/2014/main" id="{6697BA24-4FC0-4FE3-95C5-CB3CD3477ED4}"/>
              </a:ext>
            </a:extLst>
          </p:cNvPr>
          <p:cNvSpPr/>
          <p:nvPr/>
        </p:nvSpPr>
        <p:spPr>
          <a:xfrm>
            <a:off x="5257640" y="5898385"/>
            <a:ext cx="1651160" cy="499699"/>
          </a:xfrm>
          <a:prstGeom prst="rect">
            <a:avLst/>
          </a:prstGeom>
          <a:solidFill>
            <a:srgbClr val="FFFFFF">
              <a:alpha val="5000"/>
            </a:srgbClr>
          </a:solidFill>
          <a:ln w="180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Evaluation</a:t>
            </a:r>
            <a:endParaRPr lang="en-IN" dirty="0">
              <a:solidFill>
                <a:srgbClr val="FFFFFF"/>
              </a:solidFill>
            </a:endParaRPr>
          </a:p>
        </p:txBody>
      </p:sp>
      <p:sp>
        <p:nvSpPr>
          <p:cNvPr id="28" name="Rectangle 27">
            <a:extLst>
              <a:ext uri="{FF2B5EF4-FFF2-40B4-BE49-F238E27FC236}">
                <a16:creationId xmlns:a16="http://schemas.microsoft.com/office/drawing/2014/main" id="{E2673BC9-C03D-45C4-AB70-15B4FAA01E09}"/>
              </a:ext>
            </a:extLst>
          </p:cNvPr>
          <p:cNvSpPr/>
          <p:nvPr/>
        </p:nvSpPr>
        <p:spPr>
          <a:xfrm>
            <a:off x="1597981" y="4092807"/>
            <a:ext cx="8911790" cy="16841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0" name="Straight Arrow Connector 29">
            <a:extLst>
              <a:ext uri="{FF2B5EF4-FFF2-40B4-BE49-F238E27FC236}">
                <a16:creationId xmlns:a16="http://schemas.microsoft.com/office/drawing/2014/main" id="{AA003061-9F14-4B3A-B291-2CDA6AC99047}"/>
              </a:ext>
            </a:extLst>
          </p:cNvPr>
          <p:cNvCxnSpPr>
            <a:cxnSpLocks/>
          </p:cNvCxnSpPr>
          <p:nvPr/>
        </p:nvCxnSpPr>
        <p:spPr>
          <a:xfrm>
            <a:off x="6096000" y="1846026"/>
            <a:ext cx="0" cy="499699"/>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8AB12D7-EE81-4432-919F-1ACC307B79AF}"/>
              </a:ext>
            </a:extLst>
          </p:cNvPr>
          <p:cNvCxnSpPr>
            <a:cxnSpLocks/>
          </p:cNvCxnSpPr>
          <p:nvPr/>
        </p:nvCxnSpPr>
        <p:spPr>
          <a:xfrm>
            <a:off x="6096000" y="2899470"/>
            <a:ext cx="0" cy="411901"/>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FEAC0-C68A-43F3-AE1E-B5B1EF405766}"/>
              </a:ext>
            </a:extLst>
          </p:cNvPr>
          <p:cNvCxnSpPr>
            <a:cxnSpLocks/>
          </p:cNvCxnSpPr>
          <p:nvPr/>
        </p:nvCxnSpPr>
        <p:spPr>
          <a:xfrm>
            <a:off x="6121380" y="3740844"/>
            <a:ext cx="0" cy="351963"/>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E6A86C9-4B49-402F-90BA-7CD9DF51828F}"/>
              </a:ext>
            </a:extLst>
          </p:cNvPr>
          <p:cNvCxnSpPr>
            <a:cxnSpLocks/>
          </p:cNvCxnSpPr>
          <p:nvPr/>
        </p:nvCxnSpPr>
        <p:spPr>
          <a:xfrm>
            <a:off x="6096000" y="5773963"/>
            <a:ext cx="0" cy="386712"/>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F48200-B348-4919-8BCC-8E1B930F8C01}"/>
              </a:ext>
            </a:extLst>
          </p:cNvPr>
          <p:cNvCxnSpPr>
            <a:cxnSpLocks/>
          </p:cNvCxnSpPr>
          <p:nvPr/>
        </p:nvCxnSpPr>
        <p:spPr>
          <a:xfrm>
            <a:off x="2711321" y="4457947"/>
            <a:ext cx="6593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00E49A7-C67F-4C30-94AC-190BCD8224CA}"/>
              </a:ext>
            </a:extLst>
          </p:cNvPr>
          <p:cNvCxnSpPr>
            <a:cxnSpLocks/>
          </p:cNvCxnSpPr>
          <p:nvPr/>
        </p:nvCxnSpPr>
        <p:spPr>
          <a:xfrm>
            <a:off x="9305303" y="4483812"/>
            <a:ext cx="0" cy="245939"/>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4CF60E6-D303-40FF-B2FD-4D7543781FF3}"/>
              </a:ext>
            </a:extLst>
          </p:cNvPr>
          <p:cNvCxnSpPr>
            <a:cxnSpLocks/>
          </p:cNvCxnSpPr>
          <p:nvPr/>
        </p:nvCxnSpPr>
        <p:spPr>
          <a:xfrm flipV="1">
            <a:off x="7150579" y="4444155"/>
            <a:ext cx="0" cy="285596"/>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9AA21F8-224D-41E5-850E-E83DA2195378}"/>
              </a:ext>
            </a:extLst>
          </p:cNvPr>
          <p:cNvCxnSpPr>
            <a:cxnSpLocks/>
          </p:cNvCxnSpPr>
          <p:nvPr/>
        </p:nvCxnSpPr>
        <p:spPr>
          <a:xfrm>
            <a:off x="4893856" y="4468104"/>
            <a:ext cx="0" cy="188502"/>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8A2AE1F-066F-41C1-A317-94A980786DD6}"/>
              </a:ext>
            </a:extLst>
          </p:cNvPr>
          <p:cNvCxnSpPr>
            <a:cxnSpLocks/>
          </p:cNvCxnSpPr>
          <p:nvPr/>
        </p:nvCxnSpPr>
        <p:spPr>
          <a:xfrm>
            <a:off x="2711321" y="4446998"/>
            <a:ext cx="0" cy="188502"/>
          </a:xfrm>
          <a:prstGeom prst="straightConnector1">
            <a:avLst/>
          </a:prstGeom>
          <a:ln w="22225">
            <a:solidFill>
              <a:schemeClr val="bg1"/>
            </a:solidFill>
            <a:tailEnd type="triangle"/>
          </a:ln>
          <a:effectLst>
            <a:outerShdw blurRad="50800" dist="50800" dir="5400000" algn="ctr"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B8D96E1-0973-446F-A515-C8BAAD25F223}"/>
              </a:ext>
            </a:extLst>
          </p:cNvPr>
          <p:cNvSpPr txBox="1"/>
          <p:nvPr/>
        </p:nvSpPr>
        <p:spPr>
          <a:xfrm>
            <a:off x="5359160" y="4193023"/>
            <a:ext cx="1454669" cy="369332"/>
          </a:xfrm>
          <a:prstGeom prst="rect">
            <a:avLst/>
          </a:prstGeom>
          <a:noFill/>
        </p:spPr>
        <p:txBody>
          <a:bodyPr wrap="square" rtlCol="0">
            <a:spAutoFit/>
          </a:bodyPr>
          <a:lstStyle/>
          <a:p>
            <a:r>
              <a:rPr lang="en-US" dirty="0">
                <a:solidFill>
                  <a:schemeClr val="bg1"/>
                </a:solidFill>
              </a:rPr>
              <a:t>Classification</a:t>
            </a:r>
            <a:endParaRPr lang="en-IN" dirty="0">
              <a:solidFill>
                <a:schemeClr val="bg1"/>
              </a:solidFill>
            </a:endParaRPr>
          </a:p>
        </p:txBody>
      </p:sp>
    </p:spTree>
    <p:extLst>
      <p:ext uri="{BB962C8B-B14F-4D97-AF65-F5344CB8AC3E}">
        <p14:creationId xmlns:p14="http://schemas.microsoft.com/office/powerpoint/2010/main" val="878363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F359B-B06C-4509-A09B-8A6F770B9FD6}"/>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0" y="-119269"/>
            <a:ext cx="12192000" cy="6857999"/>
          </a:xfrm>
          <a:prstGeom prst="rect">
            <a:avLst/>
          </a:prstGeom>
        </p:spPr>
      </p:pic>
      <p:sp>
        <p:nvSpPr>
          <p:cNvPr id="2" name="Title 1">
            <a:extLst>
              <a:ext uri="{FF2B5EF4-FFF2-40B4-BE49-F238E27FC236}">
                <a16:creationId xmlns:a16="http://schemas.microsoft.com/office/drawing/2014/main" id="{A74206A9-C1C8-427B-A1B6-DF3B67D800EA}"/>
              </a:ext>
            </a:extLst>
          </p:cNvPr>
          <p:cNvSpPr>
            <a:spLocks noGrp="1"/>
          </p:cNvSpPr>
          <p:nvPr>
            <p:ph type="title"/>
          </p:nvPr>
        </p:nvSpPr>
        <p:spPr>
          <a:xfrm>
            <a:off x="774074" y="-251989"/>
            <a:ext cx="10364451" cy="1596177"/>
          </a:xfrm>
        </p:spPr>
        <p:txBody>
          <a:bodyPr/>
          <a:lstStyle/>
          <a:p>
            <a:r>
              <a:rPr lang="en-US" dirty="0">
                <a:solidFill>
                  <a:schemeClr val="bg1"/>
                </a:solidFill>
              </a:rPr>
              <a:t>Drawbacks of Existing Model</a:t>
            </a:r>
          </a:p>
        </p:txBody>
      </p:sp>
      <p:sp>
        <p:nvSpPr>
          <p:cNvPr id="3" name="Content Placeholder 2">
            <a:extLst>
              <a:ext uri="{FF2B5EF4-FFF2-40B4-BE49-F238E27FC236}">
                <a16:creationId xmlns:a16="http://schemas.microsoft.com/office/drawing/2014/main" id="{64B1C973-1233-47B4-9F6E-011ACBF6F4F7}"/>
              </a:ext>
            </a:extLst>
          </p:cNvPr>
          <p:cNvSpPr>
            <a:spLocks noGrp="1"/>
          </p:cNvSpPr>
          <p:nvPr>
            <p:ph idx="1"/>
          </p:nvPr>
        </p:nvSpPr>
        <p:spPr>
          <a:xfrm>
            <a:off x="774074" y="1242588"/>
            <a:ext cx="10364452" cy="4129512"/>
          </a:xfrm>
        </p:spPr>
        <p:txBody>
          <a:bodyPr/>
          <a:lstStyle/>
          <a:p>
            <a:pPr>
              <a:lnSpc>
                <a:spcPct val="300000"/>
              </a:lnSpc>
              <a:buClr>
                <a:schemeClr val="bg1"/>
              </a:buClr>
            </a:pPr>
            <a:r>
              <a:rPr lang="en-US" cap="none" dirty="0">
                <a:solidFill>
                  <a:schemeClr val="bg1"/>
                </a:solidFill>
                <a:latin typeface="Bahnschrift" panose="020B0502040204020203" pitchFamily="34" charset="0"/>
              </a:rPr>
              <a:t>Most of the sentiment classification models are based on machine learning.</a:t>
            </a:r>
          </a:p>
          <a:p>
            <a:pPr>
              <a:lnSpc>
                <a:spcPct val="300000"/>
              </a:lnSpc>
              <a:buClr>
                <a:schemeClr val="bg1"/>
              </a:buClr>
            </a:pPr>
            <a:r>
              <a:rPr lang="en-US" cap="none" dirty="0">
                <a:solidFill>
                  <a:schemeClr val="bg1"/>
                </a:solidFill>
                <a:latin typeface="Bahnschrift" panose="020B0502040204020203" pitchFamily="34" charset="0"/>
              </a:rPr>
              <a:t>They tends to give low accuracy in comparison to deep learning models.</a:t>
            </a:r>
          </a:p>
          <a:p>
            <a:pPr>
              <a:lnSpc>
                <a:spcPct val="300000"/>
              </a:lnSpc>
              <a:buClr>
                <a:schemeClr val="bg1"/>
              </a:buClr>
            </a:pPr>
            <a:r>
              <a:rPr lang="en-US" cap="none" dirty="0">
                <a:solidFill>
                  <a:schemeClr val="bg1"/>
                </a:solidFill>
                <a:latin typeface="Bahnschrift" panose="020B0502040204020203" pitchFamily="34" charset="0"/>
              </a:rPr>
              <a:t>Machine learning models sometimes give less accuracy for the large dataset.</a:t>
            </a:r>
          </a:p>
        </p:txBody>
      </p:sp>
    </p:spTree>
    <p:extLst>
      <p:ext uri="{BB962C8B-B14F-4D97-AF65-F5344CB8AC3E}">
        <p14:creationId xmlns:p14="http://schemas.microsoft.com/office/powerpoint/2010/main" val="1638825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1F5287-AECC-4002-971D-D9F5C19A91F6}"/>
              </a:ext>
            </a:extLst>
          </p:cNvPr>
          <p:cNvPicPr>
            <a:picLocks noChangeAspect="1"/>
          </p:cNvPicPr>
          <p:nvPr/>
        </p:nvPicPr>
        <p:blipFill>
          <a:blip r:embed="rId2"/>
          <a:stretch>
            <a:fillRect/>
          </a:stretch>
        </p:blipFill>
        <p:spPr>
          <a:xfrm>
            <a:off x="0" y="1"/>
            <a:ext cx="12192000" cy="6857999"/>
          </a:xfrm>
          <a:prstGeom prst="rect">
            <a:avLst/>
          </a:prstGeom>
        </p:spPr>
      </p:pic>
      <p:sp>
        <p:nvSpPr>
          <p:cNvPr id="2" name="Title 1">
            <a:extLst>
              <a:ext uri="{FF2B5EF4-FFF2-40B4-BE49-F238E27FC236}">
                <a16:creationId xmlns:a16="http://schemas.microsoft.com/office/drawing/2014/main" id="{90F20D46-64BD-496A-A889-CE694514FCAA}"/>
              </a:ext>
            </a:extLst>
          </p:cNvPr>
          <p:cNvSpPr>
            <a:spLocks noGrp="1"/>
          </p:cNvSpPr>
          <p:nvPr>
            <p:ph type="title"/>
          </p:nvPr>
        </p:nvSpPr>
        <p:spPr>
          <a:xfrm>
            <a:off x="938551" y="0"/>
            <a:ext cx="10364451" cy="1596177"/>
          </a:xfrm>
        </p:spPr>
        <p:txBody>
          <a:bodyPr/>
          <a:lstStyle/>
          <a:p>
            <a:r>
              <a:rPr lang="en-US" dirty="0">
                <a:solidFill>
                  <a:schemeClr val="bg1"/>
                </a:solidFill>
              </a:rPr>
              <a:t>Flow of the Model</a:t>
            </a:r>
          </a:p>
        </p:txBody>
      </p:sp>
      <p:sp>
        <p:nvSpPr>
          <p:cNvPr id="3" name="Content Placeholder 2">
            <a:extLst>
              <a:ext uri="{FF2B5EF4-FFF2-40B4-BE49-F238E27FC236}">
                <a16:creationId xmlns:a16="http://schemas.microsoft.com/office/drawing/2014/main" id="{344EF3CE-B361-4BD7-9CBC-F7C3B642057B}"/>
              </a:ext>
            </a:extLst>
          </p:cNvPr>
          <p:cNvSpPr>
            <a:spLocks noGrp="1"/>
          </p:cNvSpPr>
          <p:nvPr>
            <p:ph idx="1"/>
          </p:nvPr>
        </p:nvSpPr>
        <p:spPr>
          <a:xfrm>
            <a:off x="443875" y="1596177"/>
            <a:ext cx="10364452" cy="4224207"/>
          </a:xfrm>
        </p:spPr>
        <p:txBody>
          <a:bodyPr>
            <a:noAutofit/>
          </a:bodyPr>
          <a:lstStyle/>
          <a:p>
            <a:pPr>
              <a:lnSpc>
                <a:spcPct val="250000"/>
              </a:lnSpc>
              <a:buClr>
                <a:schemeClr val="bg1"/>
              </a:buClr>
            </a:pPr>
            <a:r>
              <a:rPr lang="en-US" cap="none" dirty="0">
                <a:solidFill>
                  <a:schemeClr val="bg1"/>
                </a:solidFill>
                <a:latin typeface="Bahnschrift" panose="020B0502040204020203" pitchFamily="34" charset="0"/>
              </a:rPr>
              <a:t>Input dataset.</a:t>
            </a:r>
          </a:p>
          <a:p>
            <a:pPr>
              <a:lnSpc>
                <a:spcPct val="250000"/>
              </a:lnSpc>
              <a:buClr>
                <a:schemeClr val="bg1"/>
              </a:buClr>
            </a:pPr>
            <a:r>
              <a:rPr lang="en-US" cap="none" dirty="0">
                <a:solidFill>
                  <a:schemeClr val="bg1"/>
                </a:solidFill>
                <a:latin typeface="Bahnschrift" panose="020B0502040204020203" pitchFamily="34" charset="0"/>
              </a:rPr>
              <a:t>Preprocessing of the dataset.</a:t>
            </a:r>
          </a:p>
          <a:p>
            <a:pPr>
              <a:lnSpc>
                <a:spcPct val="250000"/>
              </a:lnSpc>
              <a:buClr>
                <a:schemeClr val="bg1"/>
              </a:buClr>
            </a:pPr>
            <a:r>
              <a:rPr lang="en-US" cap="none" dirty="0">
                <a:solidFill>
                  <a:schemeClr val="bg1"/>
                </a:solidFill>
                <a:latin typeface="Bahnschrift" panose="020B0502040204020203" pitchFamily="34" charset="0"/>
              </a:rPr>
              <a:t>Splitting dataset into training and test dataset.</a:t>
            </a:r>
          </a:p>
          <a:p>
            <a:pPr>
              <a:lnSpc>
                <a:spcPct val="250000"/>
              </a:lnSpc>
              <a:buClr>
                <a:schemeClr val="bg1"/>
              </a:buClr>
            </a:pPr>
            <a:r>
              <a:rPr lang="en-US" cap="none" dirty="0">
                <a:solidFill>
                  <a:schemeClr val="bg1"/>
                </a:solidFill>
                <a:latin typeface="Bahnschrift" panose="020B0502040204020203" pitchFamily="34" charset="0"/>
              </a:rPr>
              <a:t>Training model </a:t>
            </a:r>
          </a:p>
          <a:p>
            <a:pPr>
              <a:lnSpc>
                <a:spcPct val="250000"/>
              </a:lnSpc>
              <a:buClr>
                <a:schemeClr val="bg1"/>
              </a:buClr>
            </a:pPr>
            <a:r>
              <a:rPr lang="en-US" cap="none" dirty="0">
                <a:solidFill>
                  <a:schemeClr val="bg1"/>
                </a:solidFill>
                <a:latin typeface="Bahnschrift" panose="020B0502040204020203" pitchFamily="34" charset="0"/>
              </a:rPr>
              <a:t>Testing model</a:t>
            </a:r>
          </a:p>
          <a:p>
            <a:endParaRPr lang="en-US" dirty="0"/>
          </a:p>
        </p:txBody>
      </p:sp>
    </p:spTree>
    <p:extLst>
      <p:ext uri="{BB962C8B-B14F-4D97-AF65-F5344CB8AC3E}">
        <p14:creationId xmlns:p14="http://schemas.microsoft.com/office/powerpoint/2010/main" val="249568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E3E31-012F-4A31-B72C-4C1E88818076}"/>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30448A7-170D-4933-ACB7-159CD77B9216}"/>
              </a:ext>
            </a:extLst>
          </p:cNvPr>
          <p:cNvSpPr>
            <a:spLocks noGrp="1"/>
          </p:cNvSpPr>
          <p:nvPr>
            <p:ph type="title"/>
          </p:nvPr>
        </p:nvSpPr>
        <p:spPr>
          <a:xfrm>
            <a:off x="913774" y="0"/>
            <a:ext cx="10364451" cy="1596177"/>
          </a:xfrm>
        </p:spPr>
        <p:txBody>
          <a:bodyPr/>
          <a:lstStyle/>
          <a:p>
            <a:r>
              <a:rPr lang="en-US" dirty="0">
                <a:solidFill>
                  <a:schemeClr val="bg1"/>
                </a:solidFill>
              </a:rPr>
              <a:t>Algorithms Used</a:t>
            </a:r>
          </a:p>
        </p:txBody>
      </p:sp>
      <p:sp>
        <p:nvSpPr>
          <p:cNvPr id="3" name="Content Placeholder 2">
            <a:extLst>
              <a:ext uri="{FF2B5EF4-FFF2-40B4-BE49-F238E27FC236}">
                <a16:creationId xmlns:a16="http://schemas.microsoft.com/office/drawing/2014/main" id="{D4FDE654-D856-42EB-AF94-2C51DB18F65C}"/>
              </a:ext>
            </a:extLst>
          </p:cNvPr>
          <p:cNvSpPr>
            <a:spLocks noGrp="1"/>
          </p:cNvSpPr>
          <p:nvPr>
            <p:ph idx="1"/>
          </p:nvPr>
        </p:nvSpPr>
        <p:spPr>
          <a:xfrm>
            <a:off x="913775" y="1803400"/>
            <a:ext cx="10364452" cy="4165599"/>
          </a:xfrm>
        </p:spPr>
        <p:txBody>
          <a:bodyPr>
            <a:normAutofit/>
          </a:bodyPr>
          <a:lstStyle/>
          <a:p>
            <a:pPr>
              <a:lnSpc>
                <a:spcPct val="310000"/>
              </a:lnSpc>
              <a:buClr>
                <a:schemeClr val="bg1"/>
              </a:buClr>
            </a:pPr>
            <a:r>
              <a:rPr lang="en-US" cap="none" dirty="0">
                <a:solidFill>
                  <a:schemeClr val="bg1"/>
                </a:solidFill>
              </a:rPr>
              <a:t> </a:t>
            </a:r>
            <a:r>
              <a:rPr lang="en-US" sz="2000" cap="none" dirty="0">
                <a:solidFill>
                  <a:schemeClr val="bg1"/>
                </a:solidFill>
                <a:latin typeface="Bahnschrift" panose="020B0502040204020203" pitchFamily="34" charset="0"/>
              </a:rPr>
              <a:t>Simple RNN</a:t>
            </a:r>
          </a:p>
          <a:p>
            <a:pPr>
              <a:lnSpc>
                <a:spcPct val="310000"/>
              </a:lnSpc>
              <a:buClr>
                <a:schemeClr val="bg1"/>
              </a:buClr>
            </a:pPr>
            <a:r>
              <a:rPr lang="en-US" sz="2000" cap="none" dirty="0">
                <a:solidFill>
                  <a:schemeClr val="bg1"/>
                </a:solidFill>
                <a:latin typeface="Bahnschrift" panose="020B0502040204020203" pitchFamily="34" charset="0"/>
              </a:rPr>
              <a:t> LSTM</a:t>
            </a:r>
          </a:p>
          <a:p>
            <a:pPr>
              <a:lnSpc>
                <a:spcPct val="310000"/>
              </a:lnSpc>
              <a:buClr>
                <a:schemeClr val="bg1"/>
              </a:buClr>
            </a:pPr>
            <a:r>
              <a:rPr lang="en-US" sz="2000" cap="none" dirty="0">
                <a:solidFill>
                  <a:schemeClr val="bg1"/>
                </a:solidFill>
                <a:latin typeface="Bahnschrift" panose="020B0502040204020203" pitchFamily="34" charset="0"/>
              </a:rPr>
              <a:t> Bidirectional LTSM </a:t>
            </a:r>
          </a:p>
          <a:p>
            <a:pPr>
              <a:lnSpc>
                <a:spcPct val="310000"/>
              </a:lnSpc>
              <a:buClr>
                <a:schemeClr val="bg1"/>
              </a:buClr>
            </a:pPr>
            <a:r>
              <a:rPr lang="en-US" sz="2000" cap="none" dirty="0">
                <a:solidFill>
                  <a:schemeClr val="bg1"/>
                </a:solidFill>
                <a:latin typeface="Bahnschrift" panose="020B0502040204020203" pitchFamily="34" charset="0"/>
              </a:rPr>
              <a:t> 1D convolutional</a:t>
            </a:r>
          </a:p>
        </p:txBody>
      </p:sp>
    </p:spTree>
    <p:extLst>
      <p:ext uri="{BB962C8B-B14F-4D97-AF65-F5344CB8AC3E}">
        <p14:creationId xmlns:p14="http://schemas.microsoft.com/office/powerpoint/2010/main" val="266321534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TM04033923[[fn=Depth]]</Template>
  <TotalTime>4566</TotalTime>
  <Words>519</Words>
  <Application>Microsoft Office PowerPoint</Application>
  <PresentationFormat>Widescreen</PresentationFormat>
  <Paragraphs>85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Bahnschrift</vt:lpstr>
      <vt:lpstr>Tw Cen MT</vt:lpstr>
      <vt:lpstr>Droplet</vt:lpstr>
      <vt:lpstr>Research Based Learning</vt:lpstr>
      <vt:lpstr>PowerPoint Presentation</vt:lpstr>
      <vt:lpstr>oBJECTIVE</vt:lpstr>
      <vt:lpstr>     Abstraction </vt:lpstr>
      <vt:lpstr>Deep Learning </vt:lpstr>
      <vt:lpstr>EXISTING MODEL </vt:lpstr>
      <vt:lpstr>Drawbacks of Existing Model</vt:lpstr>
      <vt:lpstr>Flow of the Model</vt:lpstr>
      <vt:lpstr>Algorithms Used</vt:lpstr>
      <vt:lpstr>Required Software</vt:lpstr>
      <vt:lpstr>Dataset Details</vt:lpstr>
      <vt:lpstr>Dependencies</vt:lpstr>
      <vt:lpstr>Proposed Architecture</vt:lpstr>
      <vt:lpstr>Applications</vt:lpstr>
      <vt:lpstr>Result of existing Models Applied</vt:lpstr>
      <vt:lpstr>Result of Proposed Model</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Based Learning</dc:title>
  <dc:creator>Sreerang Ethilkandy</dc:creator>
  <cp:lastModifiedBy>Akshay Yadav</cp:lastModifiedBy>
  <cp:revision>187</cp:revision>
  <dcterms:created xsi:type="dcterms:W3CDTF">2020-09-19T08:38:45Z</dcterms:created>
  <dcterms:modified xsi:type="dcterms:W3CDTF">2021-06-07T03:41:31Z</dcterms:modified>
</cp:coreProperties>
</file>